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"/>
  </p:notesMasterIdLst>
  <p:handoutMasterIdLst>
    <p:handoutMasterId r:id="rId55"/>
  </p:handoutMasterIdLst>
  <p:sldIdLst>
    <p:sldId id="611" r:id="rId3"/>
    <p:sldId id="559" r:id="rId4"/>
    <p:sldId id="257" r:id="rId5"/>
    <p:sldId id="258" r:id="rId7"/>
    <p:sldId id="508" r:id="rId8"/>
    <p:sldId id="259" r:id="rId9"/>
    <p:sldId id="294" r:id="rId10"/>
    <p:sldId id="295" r:id="rId11"/>
    <p:sldId id="296" r:id="rId12"/>
    <p:sldId id="510" r:id="rId13"/>
    <p:sldId id="511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525" r:id="rId28"/>
    <p:sldId id="526" r:id="rId29"/>
    <p:sldId id="527" r:id="rId30"/>
    <p:sldId id="528" r:id="rId31"/>
    <p:sldId id="529" r:id="rId32"/>
    <p:sldId id="530" r:id="rId33"/>
    <p:sldId id="531" r:id="rId34"/>
    <p:sldId id="532" r:id="rId35"/>
    <p:sldId id="533" r:id="rId36"/>
    <p:sldId id="534" r:id="rId37"/>
    <p:sldId id="535" r:id="rId38"/>
    <p:sldId id="536" r:id="rId39"/>
    <p:sldId id="537" r:id="rId40"/>
    <p:sldId id="538" r:id="rId41"/>
    <p:sldId id="539" r:id="rId42"/>
    <p:sldId id="540" r:id="rId43"/>
    <p:sldId id="541" r:id="rId44"/>
    <p:sldId id="542" r:id="rId45"/>
    <p:sldId id="543" r:id="rId46"/>
    <p:sldId id="544" r:id="rId47"/>
    <p:sldId id="545" r:id="rId48"/>
    <p:sldId id="546" r:id="rId49"/>
    <p:sldId id="547" r:id="rId50"/>
    <p:sldId id="548" r:id="rId51"/>
    <p:sldId id="549" r:id="rId52"/>
    <p:sldId id="550" r:id="rId53"/>
    <p:sldId id="610" r:id="rId54"/>
  </p:sldIdLst>
  <p:sldSz cx="12192000" cy="6858000"/>
  <p:notesSz cx="6858000" cy="9144000"/>
  <p:embeddedFontLs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Wingdings 2" panose="05020102010507070707" pitchFamily="18" charset="2"/>
      <p:regular r:id="rId63"/>
    </p:embeddedFont>
    <p:embeddedFont>
      <p:font typeface="楷体" panose="02010609060101010101" pitchFamily="49" charset="-122"/>
      <p:regular r:id="rId64"/>
    </p:embeddedFont>
    <p:embeddedFont>
      <p:font typeface="微软雅黑" panose="020B0503020204020204" pitchFamily="34" charset="-122"/>
      <p:regular r:id="rId65"/>
    </p:embeddedFont>
    <p:embeddedFont>
      <p:font typeface="思源黑体 CN Bold" panose="020B0800000000000000" charset="-122"/>
      <p:bold r:id="rId66"/>
    </p:embeddedFont>
    <p:embeddedFont>
      <p:font typeface="Calibri" panose="020F0502020204030204" charset="0"/>
      <p:regular r:id="rId67"/>
      <p:bold r:id="rId68"/>
      <p:italic r:id="rId69"/>
      <p:boldItalic r:id="rId70"/>
    </p:embeddedFont>
  </p:embeddedFontLst>
  <p:custDataLst>
    <p:tags r:id="rId71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2DC9"/>
    <a:srgbClr val="3333FF"/>
    <a:srgbClr val="CC00FF"/>
    <a:srgbClr val="0000CC"/>
    <a:srgbClr val="663300"/>
    <a:srgbClr val="003300"/>
    <a:srgbClr val="0E0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5" autoAdjust="0"/>
  </p:normalViewPr>
  <p:slideViewPr>
    <p:cSldViewPr>
      <p:cViewPr varScale="1">
        <p:scale>
          <a:sx n="100" d="100"/>
          <a:sy n="100" d="100"/>
        </p:scale>
        <p:origin x="-498" y="-96"/>
      </p:cViewPr>
      <p:guideLst>
        <p:guide orient="horz" pos="2128"/>
        <p:guide pos="3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gs" Target="tags/tag1.xml"/><Relationship Id="rId70" Type="http://schemas.openxmlformats.org/officeDocument/2006/relationships/font" Target="fonts/font12.fntdata"/><Relationship Id="rId7" Type="http://schemas.openxmlformats.org/officeDocument/2006/relationships/slide" Target="slides/slide4.xml"/><Relationship Id="rId69" Type="http://schemas.openxmlformats.org/officeDocument/2006/relationships/font" Target="fonts/font11.fntdata"/><Relationship Id="rId68" Type="http://schemas.openxmlformats.org/officeDocument/2006/relationships/font" Target="fonts/font10.fntdata"/><Relationship Id="rId67" Type="http://schemas.openxmlformats.org/officeDocument/2006/relationships/font" Target="fonts/font9.fntdata"/><Relationship Id="rId66" Type="http://schemas.openxmlformats.org/officeDocument/2006/relationships/font" Target="fonts/font8.fntdata"/><Relationship Id="rId65" Type="http://schemas.openxmlformats.org/officeDocument/2006/relationships/font" Target="fonts/font7.fntdata"/><Relationship Id="rId64" Type="http://schemas.openxmlformats.org/officeDocument/2006/relationships/font" Target="fonts/font6.fntdata"/><Relationship Id="rId63" Type="http://schemas.openxmlformats.org/officeDocument/2006/relationships/font" Target="fonts/font5.fntdata"/><Relationship Id="rId62" Type="http://schemas.openxmlformats.org/officeDocument/2006/relationships/font" Target="fonts/font4.fntdata"/><Relationship Id="rId61" Type="http://schemas.openxmlformats.org/officeDocument/2006/relationships/font" Target="fonts/font3.fntdata"/><Relationship Id="rId60" Type="http://schemas.openxmlformats.org/officeDocument/2006/relationships/font" Target="fonts/font2.fntdata"/><Relationship Id="rId6" Type="http://schemas.openxmlformats.org/officeDocument/2006/relationships/notesMaster" Target="notesMasters/notesMaster1.xml"/><Relationship Id="rId59" Type="http://schemas.openxmlformats.org/officeDocument/2006/relationships/font" Target="fonts/font1.fntdata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792A8-F8F7-48A7-903B-921BD19265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2199A-0DD1-4268-98FF-F649B9DCF2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0893213" y="6558915"/>
            <a:ext cx="309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 sz="32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sp>
        <p:nvSpPr>
          <p:cNvPr id="9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图片 9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38748"/>
          <a:stretch>
            <a:fillRect/>
          </a:stretch>
        </p:blipFill>
        <p:spPr>
          <a:xfrm rot="13064503">
            <a:off x="-1214120" y="3655060"/>
            <a:ext cx="4667250" cy="3593465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9119870" y="640080"/>
            <a:ext cx="3312160" cy="6217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933093" y="6421120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FFD28AF7-D4CC-4B35-B7D7-507FA0146854}" type="slidenum">
              <a:rPr lang="en-US" altLang="zh-CN" sz="1865" smtClean="0"/>
            </a:fld>
            <a:r>
              <a:rPr lang="en-US" altLang="zh-CN" sz="1865" smtClean="0"/>
              <a:t>/51</a:t>
            </a:r>
            <a:endParaRPr lang="en-US" altLang="zh-CN" sz="186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1.wav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GIF"/><Relationship Id="rId1" Type="http://schemas.openxmlformats.org/officeDocument/2006/relationships/image" Target="../media/image8.GI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GIF"/><Relationship Id="rId1" Type="http://schemas.openxmlformats.org/officeDocument/2006/relationships/image" Target="../media/image8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GIF"/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8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G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99555" y="986920"/>
            <a:ext cx="7993380" cy="3528695"/>
            <a:chOff x="575555" y="986919"/>
            <a:chExt cx="7993380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数据结构教程</a:t>
              </a:r>
              <a:endParaRPr lang="zh-CN" altLang="en-US" sz="96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题库版</a:t>
              </a:r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020170" y="3030984"/>
              <a:ext cx="1548765" cy="32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李春葆  主编</a:t>
              </a:r>
              <a:endParaRPr lang="zh-CN" altLang="en-US"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第7章 树和二叉树</a:t>
              </a:r>
              <a:endParaRPr sz="60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圆: 空心 2"/>
            <p:cNvSpPr/>
            <p:nvPr/>
          </p:nvSpPr>
          <p:spPr>
            <a:xfrm>
              <a:off x="6825308" y="3118424"/>
              <a:ext cx="194964" cy="194964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87508"/>
            <a:chOff x="-235082" y="5592394"/>
            <a:chExt cx="1889956" cy="1287508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52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026"/>
          <p:cNvSpPr txBox="1">
            <a:spLocks noChangeArrowheads="1"/>
          </p:cNvSpPr>
          <p:nvPr/>
        </p:nvSpPr>
        <p:spPr bwMode="auto">
          <a:xfrm>
            <a:off x="911396" y="2155402"/>
            <a:ext cx="10712485" cy="860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kumimoji="1" lang="en-US" altLang="zh-CN" sz="2665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中一个结点的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子树的个数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称为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该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结点的</a:t>
            </a:r>
            <a:r>
              <a:rPr kumimoji="1"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度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。树中各结点的度的最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大值称为</a:t>
            </a:r>
            <a:r>
              <a:rPr kumimoji="1"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度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，通常将度为m的树称为</a:t>
            </a:r>
            <a:r>
              <a:rPr kumimoji="1" lang="en-US" altLang="zh-CN" sz="2665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次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或者</a:t>
            </a:r>
            <a:r>
              <a:rPr kumimoji="1" lang="en-US" altLang="zh-CN" sz="2665" i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叉树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r>
              <a:rPr kumimoji="1"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  </a:t>
            </a:r>
            <a:endParaRPr kumimoji="1"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H="1">
            <a:off x="5619747" y="3337131"/>
            <a:ext cx="670984" cy="192617"/>
          </a:xfrm>
          <a:prstGeom prst="line">
            <a:avLst/>
          </a:prstGeom>
          <a:ln>
            <a:tailEnd type="stealth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3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6098113" y="3097525"/>
            <a:ext cx="1439333" cy="501650"/>
          </a:xfrm>
          <a:prstGeom prst="rect">
            <a:avLst/>
          </a:prstGeom>
          <a:noFill/>
          <a:ln>
            <a:noFill/>
            <a:tailEnd type="none" w="med" len="lg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度为</a:t>
            </a:r>
            <a:r>
              <a:rPr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endParaRPr lang="en-US" altLang="zh-CN" sz="266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6961715" y="3758359"/>
            <a:ext cx="1439333" cy="501650"/>
          </a:xfrm>
          <a:prstGeom prst="rect">
            <a:avLst/>
          </a:prstGeom>
          <a:noFill/>
          <a:ln>
            <a:noFill/>
            <a:tailEnd type="none" w="med" len="lg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度为</a:t>
            </a:r>
            <a:r>
              <a:rPr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endParaRPr lang="en-US" alt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>
            <a:off x="6961715" y="4190159"/>
            <a:ext cx="287867" cy="287867"/>
          </a:xfrm>
          <a:prstGeom prst="line">
            <a:avLst/>
          </a:prstGeom>
          <a:ln>
            <a:tailEnd type="stealth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3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71490" y="6124387"/>
            <a:ext cx="1809763" cy="5016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次树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2" name="组合 39"/>
          <p:cNvGrpSpPr/>
          <p:nvPr/>
        </p:nvGrpSpPr>
        <p:grpSpPr>
          <a:xfrm>
            <a:off x="3333731" y="3500140"/>
            <a:ext cx="5088467" cy="3073400"/>
            <a:chOff x="1692275" y="2276475"/>
            <a:chExt cx="3816350" cy="2305050"/>
          </a:xfrm>
        </p:grpSpPr>
        <p:sp>
          <p:nvSpPr>
            <p:cNvPr id="41" name="Freeform 47"/>
            <p:cNvSpPr/>
            <p:nvPr/>
          </p:nvSpPr>
          <p:spPr bwMode="auto">
            <a:xfrm>
              <a:off x="1931988" y="3286124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Freeform 48"/>
            <p:cNvSpPr/>
            <p:nvPr/>
          </p:nvSpPr>
          <p:spPr bwMode="auto">
            <a:xfrm>
              <a:off x="2357422" y="3248024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Oval 31"/>
            <p:cNvSpPr>
              <a:spLocks noChangeArrowheads="1"/>
            </p:cNvSpPr>
            <p:nvPr/>
          </p:nvSpPr>
          <p:spPr bwMode="auto">
            <a:xfrm>
              <a:off x="3060700" y="2276475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Oval 32"/>
            <p:cNvSpPr>
              <a:spLocks noChangeArrowheads="1"/>
            </p:cNvSpPr>
            <p:nvPr/>
          </p:nvSpPr>
          <p:spPr bwMode="auto">
            <a:xfrm>
              <a:off x="2052638" y="2925763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Oval 33"/>
            <p:cNvSpPr>
              <a:spLocks noChangeArrowheads="1"/>
            </p:cNvSpPr>
            <p:nvPr/>
          </p:nvSpPr>
          <p:spPr bwMode="auto">
            <a:xfrm>
              <a:off x="3060700" y="2925763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Oval 34"/>
            <p:cNvSpPr>
              <a:spLocks noChangeArrowheads="1"/>
            </p:cNvSpPr>
            <p:nvPr/>
          </p:nvSpPr>
          <p:spPr bwMode="auto">
            <a:xfrm>
              <a:off x="4068763" y="29257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Oval 35"/>
            <p:cNvSpPr>
              <a:spLocks noChangeArrowheads="1"/>
            </p:cNvSpPr>
            <p:nvPr/>
          </p:nvSpPr>
          <p:spPr bwMode="auto">
            <a:xfrm>
              <a:off x="1692275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Oval 36"/>
            <p:cNvSpPr>
              <a:spLocks noChangeArrowheads="1"/>
            </p:cNvSpPr>
            <p:nvPr/>
          </p:nvSpPr>
          <p:spPr bwMode="auto">
            <a:xfrm>
              <a:off x="241141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Oval 37"/>
            <p:cNvSpPr>
              <a:spLocks noChangeArrowheads="1"/>
            </p:cNvSpPr>
            <p:nvPr/>
          </p:nvSpPr>
          <p:spPr bwMode="auto">
            <a:xfrm>
              <a:off x="30607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auto">
            <a:xfrm>
              <a:off x="30607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" name="Oval 39"/>
            <p:cNvSpPr>
              <a:spLocks noChangeArrowheads="1"/>
            </p:cNvSpPr>
            <p:nvPr/>
          </p:nvSpPr>
          <p:spPr bwMode="auto">
            <a:xfrm>
              <a:off x="37084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Oval 40"/>
            <p:cNvSpPr>
              <a:spLocks noChangeArrowheads="1"/>
            </p:cNvSpPr>
            <p:nvPr/>
          </p:nvSpPr>
          <p:spPr bwMode="auto">
            <a:xfrm>
              <a:off x="450056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3" name="Oval 41"/>
            <p:cNvSpPr>
              <a:spLocks noChangeArrowheads="1"/>
            </p:cNvSpPr>
            <p:nvPr/>
          </p:nvSpPr>
          <p:spPr bwMode="auto">
            <a:xfrm>
              <a:off x="39243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auto">
            <a:xfrm>
              <a:off x="4505325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auto">
            <a:xfrm>
              <a:off x="5148263" y="42211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Line 44"/>
            <p:cNvSpPr>
              <a:spLocks noChangeShapeType="1"/>
            </p:cNvSpPr>
            <p:nvPr/>
          </p:nvSpPr>
          <p:spPr bwMode="auto">
            <a:xfrm flipH="1">
              <a:off x="2406655" y="2493963"/>
              <a:ext cx="654044" cy="51592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Line 45"/>
            <p:cNvSpPr>
              <a:spLocks noChangeShapeType="1"/>
            </p:cNvSpPr>
            <p:nvPr/>
          </p:nvSpPr>
          <p:spPr bwMode="auto">
            <a:xfrm>
              <a:off x="3238500" y="2636838"/>
              <a:ext cx="0" cy="288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Line 46"/>
            <p:cNvSpPr>
              <a:spLocks noChangeShapeType="1"/>
            </p:cNvSpPr>
            <p:nvPr/>
          </p:nvSpPr>
          <p:spPr bwMode="auto">
            <a:xfrm>
              <a:off x="3430588" y="2522538"/>
              <a:ext cx="647700" cy="5032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Line 49"/>
            <p:cNvSpPr>
              <a:spLocks noChangeShapeType="1"/>
            </p:cNvSpPr>
            <p:nvPr/>
          </p:nvSpPr>
          <p:spPr bwMode="auto">
            <a:xfrm>
              <a:off x="3243263" y="3300413"/>
              <a:ext cx="0" cy="2592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Line 50"/>
            <p:cNvSpPr>
              <a:spLocks noChangeShapeType="1"/>
            </p:cNvSpPr>
            <p:nvPr/>
          </p:nvSpPr>
          <p:spPr bwMode="auto">
            <a:xfrm>
              <a:off x="3243263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Freeform 51"/>
            <p:cNvSpPr/>
            <p:nvPr/>
          </p:nvSpPr>
          <p:spPr bwMode="auto">
            <a:xfrm>
              <a:off x="3940175" y="3271838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Freeform 52"/>
            <p:cNvSpPr/>
            <p:nvPr/>
          </p:nvSpPr>
          <p:spPr bwMode="auto">
            <a:xfrm>
              <a:off x="4379913" y="3243263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Line 53"/>
            <p:cNvSpPr>
              <a:spLocks noChangeShapeType="1"/>
            </p:cNvSpPr>
            <p:nvPr/>
          </p:nvSpPr>
          <p:spPr bwMode="auto">
            <a:xfrm flipH="1">
              <a:off x="4184650" y="3862388"/>
              <a:ext cx="360363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Line 54"/>
            <p:cNvSpPr>
              <a:spLocks noChangeShapeType="1"/>
            </p:cNvSpPr>
            <p:nvPr/>
          </p:nvSpPr>
          <p:spPr bwMode="auto">
            <a:xfrm>
              <a:off x="4687888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Freeform 55"/>
            <p:cNvSpPr/>
            <p:nvPr/>
          </p:nvSpPr>
          <p:spPr bwMode="auto">
            <a:xfrm>
              <a:off x="4827588" y="3843338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239907" y="1580699"/>
            <a:ext cx="10042636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1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结点的度与树的度：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 </a:t>
            </a:r>
            <a:endParaRPr kumimoji="1" lang="zh-CN" altLang="en-US" sz="2665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7.1.3   树的基本术语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9" name="Line 31"/>
          <p:cNvSpPr>
            <a:spLocks noChangeShapeType="1"/>
          </p:cNvSpPr>
          <p:nvPr/>
        </p:nvSpPr>
        <p:spPr bwMode="auto">
          <a:xfrm flipH="1">
            <a:off x="8559831" y="6117599"/>
            <a:ext cx="670984" cy="192617"/>
          </a:xfrm>
          <a:prstGeom prst="line">
            <a:avLst/>
          </a:prstGeom>
          <a:ln>
            <a:tailEnd type="stealth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sz="3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00" name="Text Box 32"/>
          <p:cNvSpPr txBox="1">
            <a:spLocks noChangeArrowheads="1"/>
          </p:cNvSpPr>
          <p:nvPr/>
        </p:nvSpPr>
        <p:spPr bwMode="auto">
          <a:xfrm>
            <a:off x="9038197" y="5734483"/>
            <a:ext cx="1439333" cy="50165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叶结点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201" name="Text Box 33"/>
          <p:cNvSpPr txBox="1">
            <a:spLocks noChangeArrowheads="1"/>
          </p:cNvSpPr>
          <p:nvPr/>
        </p:nvSpPr>
        <p:spPr bwMode="auto">
          <a:xfrm>
            <a:off x="1904971" y="4024200"/>
            <a:ext cx="1439333" cy="911860"/>
          </a:xfrm>
          <a:prstGeom prst="rect">
            <a:avLst/>
          </a:prstGeom>
          <a:noFill/>
          <a:ln>
            <a:noFill/>
            <a:tailEnd type="none" w="med" len="lg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双分支结点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3333731" y="4500453"/>
            <a:ext cx="550849" cy="176192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grpSp>
        <p:nvGrpSpPr>
          <p:cNvPr id="2" name="组合 36"/>
          <p:cNvGrpSpPr/>
          <p:nvPr/>
        </p:nvGrpSpPr>
        <p:grpSpPr>
          <a:xfrm>
            <a:off x="3456533" y="3626264"/>
            <a:ext cx="5088467" cy="3073400"/>
            <a:chOff x="1692275" y="2276475"/>
            <a:chExt cx="3816350" cy="2305050"/>
          </a:xfrm>
        </p:grpSpPr>
        <p:sp>
          <p:nvSpPr>
            <p:cNvPr id="38" name="Freeform 47"/>
            <p:cNvSpPr/>
            <p:nvPr/>
          </p:nvSpPr>
          <p:spPr bwMode="auto">
            <a:xfrm>
              <a:off x="1931988" y="3286124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Freeform 48"/>
            <p:cNvSpPr/>
            <p:nvPr/>
          </p:nvSpPr>
          <p:spPr bwMode="auto">
            <a:xfrm>
              <a:off x="2357422" y="3248024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Oval 31"/>
            <p:cNvSpPr>
              <a:spLocks noChangeArrowheads="1"/>
            </p:cNvSpPr>
            <p:nvPr/>
          </p:nvSpPr>
          <p:spPr bwMode="auto">
            <a:xfrm>
              <a:off x="3060700" y="2276475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Oval 32"/>
            <p:cNvSpPr>
              <a:spLocks noChangeArrowheads="1"/>
            </p:cNvSpPr>
            <p:nvPr/>
          </p:nvSpPr>
          <p:spPr bwMode="auto">
            <a:xfrm>
              <a:off x="2052638" y="2925763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Oval 33"/>
            <p:cNvSpPr>
              <a:spLocks noChangeArrowheads="1"/>
            </p:cNvSpPr>
            <p:nvPr/>
          </p:nvSpPr>
          <p:spPr bwMode="auto">
            <a:xfrm>
              <a:off x="3060700" y="2925763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Oval 34"/>
            <p:cNvSpPr>
              <a:spLocks noChangeArrowheads="1"/>
            </p:cNvSpPr>
            <p:nvPr/>
          </p:nvSpPr>
          <p:spPr bwMode="auto">
            <a:xfrm>
              <a:off x="4068763" y="29257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Oval 35"/>
            <p:cNvSpPr>
              <a:spLocks noChangeArrowheads="1"/>
            </p:cNvSpPr>
            <p:nvPr/>
          </p:nvSpPr>
          <p:spPr bwMode="auto">
            <a:xfrm>
              <a:off x="1692275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Oval 36"/>
            <p:cNvSpPr>
              <a:spLocks noChangeArrowheads="1"/>
            </p:cNvSpPr>
            <p:nvPr/>
          </p:nvSpPr>
          <p:spPr bwMode="auto">
            <a:xfrm>
              <a:off x="241141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Oval 37"/>
            <p:cNvSpPr>
              <a:spLocks noChangeArrowheads="1"/>
            </p:cNvSpPr>
            <p:nvPr/>
          </p:nvSpPr>
          <p:spPr bwMode="auto">
            <a:xfrm>
              <a:off x="30607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Oval 38"/>
            <p:cNvSpPr>
              <a:spLocks noChangeArrowheads="1"/>
            </p:cNvSpPr>
            <p:nvPr/>
          </p:nvSpPr>
          <p:spPr bwMode="auto">
            <a:xfrm>
              <a:off x="30607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Oval 39"/>
            <p:cNvSpPr>
              <a:spLocks noChangeArrowheads="1"/>
            </p:cNvSpPr>
            <p:nvPr/>
          </p:nvSpPr>
          <p:spPr bwMode="auto">
            <a:xfrm>
              <a:off x="37084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Oval 40"/>
            <p:cNvSpPr>
              <a:spLocks noChangeArrowheads="1"/>
            </p:cNvSpPr>
            <p:nvPr/>
          </p:nvSpPr>
          <p:spPr bwMode="auto">
            <a:xfrm>
              <a:off x="450056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Oval 41"/>
            <p:cNvSpPr>
              <a:spLocks noChangeArrowheads="1"/>
            </p:cNvSpPr>
            <p:nvPr/>
          </p:nvSpPr>
          <p:spPr bwMode="auto">
            <a:xfrm>
              <a:off x="39243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" name="Oval 42"/>
            <p:cNvSpPr>
              <a:spLocks noChangeArrowheads="1"/>
            </p:cNvSpPr>
            <p:nvPr/>
          </p:nvSpPr>
          <p:spPr bwMode="auto">
            <a:xfrm>
              <a:off x="4505325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Oval 43"/>
            <p:cNvSpPr>
              <a:spLocks noChangeArrowheads="1"/>
            </p:cNvSpPr>
            <p:nvPr/>
          </p:nvSpPr>
          <p:spPr bwMode="auto">
            <a:xfrm>
              <a:off x="5148263" y="42211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3" name="Line 44"/>
            <p:cNvSpPr>
              <a:spLocks noChangeShapeType="1"/>
            </p:cNvSpPr>
            <p:nvPr/>
          </p:nvSpPr>
          <p:spPr bwMode="auto">
            <a:xfrm flipH="1">
              <a:off x="2357421" y="2493963"/>
              <a:ext cx="703278" cy="434971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Line 45"/>
            <p:cNvSpPr>
              <a:spLocks noChangeShapeType="1"/>
            </p:cNvSpPr>
            <p:nvPr/>
          </p:nvSpPr>
          <p:spPr bwMode="auto">
            <a:xfrm>
              <a:off x="3238500" y="2636838"/>
              <a:ext cx="0" cy="288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Line 46"/>
            <p:cNvSpPr>
              <a:spLocks noChangeShapeType="1"/>
            </p:cNvSpPr>
            <p:nvPr/>
          </p:nvSpPr>
          <p:spPr bwMode="auto">
            <a:xfrm>
              <a:off x="3430588" y="2522538"/>
              <a:ext cx="647700" cy="5032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Line 49"/>
            <p:cNvSpPr>
              <a:spLocks noChangeShapeType="1"/>
            </p:cNvSpPr>
            <p:nvPr/>
          </p:nvSpPr>
          <p:spPr bwMode="auto">
            <a:xfrm>
              <a:off x="3243263" y="3303588"/>
              <a:ext cx="0" cy="2592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Line 50"/>
            <p:cNvSpPr>
              <a:spLocks noChangeShapeType="1"/>
            </p:cNvSpPr>
            <p:nvPr/>
          </p:nvSpPr>
          <p:spPr bwMode="auto">
            <a:xfrm>
              <a:off x="3243263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3940175" y="3271838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4379913" y="3243263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0" name="Line 53"/>
            <p:cNvSpPr>
              <a:spLocks noChangeShapeType="1"/>
            </p:cNvSpPr>
            <p:nvPr/>
          </p:nvSpPr>
          <p:spPr bwMode="auto">
            <a:xfrm flipH="1">
              <a:off x="4184650" y="3862388"/>
              <a:ext cx="360363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Line 54"/>
            <p:cNvSpPr>
              <a:spLocks noChangeShapeType="1"/>
            </p:cNvSpPr>
            <p:nvPr/>
          </p:nvSpPr>
          <p:spPr bwMode="auto">
            <a:xfrm>
              <a:off x="4687888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4827588" y="3843338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9938" name="Text Box 1026"/>
          <p:cNvSpPr txBox="1">
            <a:spLocks noChangeArrowheads="1"/>
          </p:cNvSpPr>
          <p:nvPr/>
        </p:nvSpPr>
        <p:spPr bwMode="auto">
          <a:xfrm>
            <a:off x="431800" y="2322830"/>
            <a:ext cx="11465560" cy="12452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kumimoji="1" lang="en-US" altLang="zh-CN" sz="2665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度不为零的结点称为非终端结点，又叫</a:t>
            </a:r>
            <a:r>
              <a:rPr kumimoji="1"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分支结点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r>
              <a:rPr kumimoji="1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度为零的结点称为终端结点或</a:t>
            </a:r>
            <a:r>
              <a:rPr kumimoji="1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叶结点</a:t>
            </a:r>
            <a:r>
              <a:rPr kumimoji="1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（或</a:t>
            </a:r>
            <a:r>
              <a:rPr kumimoji="1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叶子结点</a:t>
            </a:r>
            <a:r>
              <a:rPr kumimoji="1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）。</a:t>
            </a:r>
            <a:endParaRPr kumimoji="1" sz="266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kumimoji="1" 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</a:t>
            </a:r>
            <a:r>
              <a:rPr kumimoji="1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度为1的结点称为</a:t>
            </a:r>
            <a:r>
              <a:rPr kumimoji="1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单分支结点</a:t>
            </a:r>
            <a:r>
              <a:rPr kumimoji="1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；度为2的结点称为</a:t>
            </a:r>
            <a:r>
              <a:rPr kumimoji="1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双分支结点</a:t>
            </a:r>
            <a:r>
              <a:rPr kumimoji="1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，依此类推。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  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294093" y="1626419"/>
            <a:ext cx="10042636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2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分支结点与叶结点：</a:t>
            </a:r>
            <a:endParaRPr kumimoji="1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1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7.1.3   树的基本术语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528955" y="2033905"/>
            <a:ext cx="11452225" cy="9372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kumimoji="1" lang="en-US" alt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两个结点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en-US" altLang="zh-CN" i="1" baseline="-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和</a:t>
            </a:r>
            <a:r>
              <a:rPr kumimoji="1" lang="en-US" altLang="zh-CN" i="1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en-US" altLang="zh-CN" i="1" baseline="-3000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j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的结点序列</a:t>
            </a:r>
            <a:r>
              <a:rPr kumimoji="1" lang="zh-CN" altLang="en-US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1" lang="en-US" altLang="zh-CN" i="1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en-US" altLang="zh-CN" i="1" baseline="-3000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kumimoji="1" lang="zh-CN" altLang="en-US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kumimoji="1" lang="en-US" altLang="zh-CN" i="1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en-US" altLang="zh-CN" i="1" baseline="-3000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kumimoji="1" lang="en-US" altLang="zh-CN" baseline="-3000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kumimoji="1" lang="zh-CN" altLang="en-US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kumimoji="1" lang="en-US" altLang="zh-CN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…</a:t>
            </a:r>
            <a:r>
              <a:rPr kumimoji="1" lang="zh-CN" altLang="en-US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kumimoji="1" lang="en-US" altLang="zh-CN" i="1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en-US" altLang="zh-CN" i="1" baseline="-3000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j</a:t>
            </a:r>
            <a:r>
              <a:rPr kumimoji="1" lang="zh-CN" altLang="en-US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称为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路径。其中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&lt;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en-US" altLang="zh-CN" i="1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x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en-US" altLang="zh-CN" i="1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y</a:t>
            </a:r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&gt;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是分支。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路径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长度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等于路径所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通过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的结点数目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减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（即路径上分支数目）。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857500" y="3053080"/>
            <a:ext cx="5088255" cy="2508885"/>
            <a:chOff x="2143108" y="2285992"/>
            <a:chExt cx="3816350" cy="2305050"/>
          </a:xfrm>
        </p:grpSpPr>
        <p:sp>
          <p:nvSpPr>
            <p:cNvPr id="8212" name="Line 20"/>
            <p:cNvSpPr>
              <a:spLocks noChangeShapeType="1"/>
            </p:cNvSpPr>
            <p:nvPr/>
          </p:nvSpPr>
          <p:spPr bwMode="auto">
            <a:xfrm flipH="1">
              <a:off x="2779705" y="2503480"/>
              <a:ext cx="731827" cy="512753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197" name="Freeform 5"/>
            <p:cNvSpPr/>
            <p:nvPr/>
          </p:nvSpPr>
          <p:spPr bwMode="auto">
            <a:xfrm>
              <a:off x="2382822" y="3301985"/>
              <a:ext cx="182570" cy="293695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198" name="Freeform 6"/>
            <p:cNvSpPr/>
            <p:nvPr/>
          </p:nvSpPr>
          <p:spPr bwMode="auto">
            <a:xfrm>
              <a:off x="2808281" y="3289285"/>
              <a:ext cx="185738" cy="2984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150"/>
                </a:cxn>
              </a:cxnLst>
              <a:rect l="0" t="0" r="r" b="b"/>
              <a:pathLst>
                <a:path w="72" h="150">
                  <a:moveTo>
                    <a:pt x="0" y="0"/>
                  </a:moveTo>
                  <a:lnTo>
                    <a:pt x="72" y="15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199" name="Oval 7"/>
            <p:cNvSpPr>
              <a:spLocks noChangeArrowheads="1"/>
            </p:cNvSpPr>
            <p:nvPr/>
          </p:nvSpPr>
          <p:spPr bwMode="auto">
            <a:xfrm>
              <a:off x="3511533" y="2285992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00" name="Oval 8"/>
            <p:cNvSpPr>
              <a:spLocks noChangeArrowheads="1"/>
            </p:cNvSpPr>
            <p:nvPr/>
          </p:nvSpPr>
          <p:spPr bwMode="auto">
            <a:xfrm>
              <a:off x="2503471" y="2935280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01" name="Oval 9"/>
            <p:cNvSpPr>
              <a:spLocks noChangeArrowheads="1"/>
            </p:cNvSpPr>
            <p:nvPr/>
          </p:nvSpPr>
          <p:spPr bwMode="auto">
            <a:xfrm>
              <a:off x="3511533" y="2935280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02" name="Oval 10"/>
            <p:cNvSpPr>
              <a:spLocks noChangeArrowheads="1"/>
            </p:cNvSpPr>
            <p:nvPr/>
          </p:nvSpPr>
          <p:spPr bwMode="auto">
            <a:xfrm>
              <a:off x="4519596" y="2935280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03" name="Oval 11"/>
            <p:cNvSpPr>
              <a:spLocks noChangeArrowheads="1"/>
            </p:cNvSpPr>
            <p:nvPr/>
          </p:nvSpPr>
          <p:spPr bwMode="auto">
            <a:xfrm>
              <a:off x="2143108" y="358298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04" name="Oval 12"/>
            <p:cNvSpPr>
              <a:spLocks noChangeArrowheads="1"/>
            </p:cNvSpPr>
            <p:nvPr/>
          </p:nvSpPr>
          <p:spPr bwMode="auto">
            <a:xfrm>
              <a:off x="2792396" y="3582980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05" name="Oval 13"/>
            <p:cNvSpPr>
              <a:spLocks noChangeArrowheads="1"/>
            </p:cNvSpPr>
            <p:nvPr/>
          </p:nvSpPr>
          <p:spPr bwMode="auto">
            <a:xfrm>
              <a:off x="3511533" y="358298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06" name="Oval 14"/>
            <p:cNvSpPr>
              <a:spLocks noChangeArrowheads="1"/>
            </p:cNvSpPr>
            <p:nvPr/>
          </p:nvSpPr>
          <p:spPr bwMode="auto">
            <a:xfrm>
              <a:off x="3511533" y="423068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07" name="Oval 15"/>
            <p:cNvSpPr>
              <a:spLocks noChangeArrowheads="1"/>
            </p:cNvSpPr>
            <p:nvPr/>
          </p:nvSpPr>
          <p:spPr bwMode="auto">
            <a:xfrm>
              <a:off x="4159233" y="358298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08" name="Oval 16"/>
            <p:cNvSpPr>
              <a:spLocks noChangeArrowheads="1"/>
            </p:cNvSpPr>
            <p:nvPr/>
          </p:nvSpPr>
          <p:spPr bwMode="auto">
            <a:xfrm>
              <a:off x="4951396" y="3582980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09" name="Oval 17"/>
            <p:cNvSpPr>
              <a:spLocks noChangeArrowheads="1"/>
            </p:cNvSpPr>
            <p:nvPr/>
          </p:nvSpPr>
          <p:spPr bwMode="auto">
            <a:xfrm>
              <a:off x="4375133" y="423068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10" name="Oval 18"/>
            <p:cNvSpPr>
              <a:spLocks noChangeArrowheads="1"/>
            </p:cNvSpPr>
            <p:nvPr/>
          </p:nvSpPr>
          <p:spPr bwMode="auto">
            <a:xfrm>
              <a:off x="4956158" y="423068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11" name="Oval 19"/>
            <p:cNvSpPr>
              <a:spLocks noChangeArrowheads="1"/>
            </p:cNvSpPr>
            <p:nvPr/>
          </p:nvSpPr>
          <p:spPr bwMode="auto">
            <a:xfrm>
              <a:off x="5599096" y="4230680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213" name="Line 21"/>
            <p:cNvSpPr>
              <a:spLocks noChangeShapeType="1"/>
            </p:cNvSpPr>
            <p:nvPr/>
          </p:nvSpPr>
          <p:spPr bwMode="auto">
            <a:xfrm>
              <a:off x="3689333" y="2646355"/>
              <a:ext cx="0" cy="288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14" name="Line 22"/>
            <p:cNvSpPr>
              <a:spLocks noChangeShapeType="1"/>
            </p:cNvSpPr>
            <p:nvPr/>
          </p:nvSpPr>
          <p:spPr bwMode="auto">
            <a:xfrm>
              <a:off x="3881421" y="2532055"/>
              <a:ext cx="647700" cy="50323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15" name="Line 23"/>
            <p:cNvSpPr>
              <a:spLocks noChangeShapeType="1"/>
            </p:cNvSpPr>
            <p:nvPr/>
          </p:nvSpPr>
          <p:spPr bwMode="auto">
            <a:xfrm>
              <a:off x="3694096" y="3332155"/>
              <a:ext cx="0" cy="252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16" name="Line 24"/>
            <p:cNvSpPr>
              <a:spLocks noChangeShapeType="1"/>
            </p:cNvSpPr>
            <p:nvPr/>
          </p:nvSpPr>
          <p:spPr bwMode="auto">
            <a:xfrm>
              <a:off x="3694096" y="3943342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17" name="Freeform 25"/>
            <p:cNvSpPr/>
            <p:nvPr/>
          </p:nvSpPr>
          <p:spPr bwMode="auto">
            <a:xfrm>
              <a:off x="4391008" y="3281355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218" name="Freeform 26"/>
            <p:cNvSpPr/>
            <p:nvPr/>
          </p:nvSpPr>
          <p:spPr bwMode="auto">
            <a:xfrm>
              <a:off x="4830746" y="3252780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219" name="Line 27"/>
            <p:cNvSpPr>
              <a:spLocks noChangeShapeType="1"/>
            </p:cNvSpPr>
            <p:nvPr/>
          </p:nvSpPr>
          <p:spPr bwMode="auto">
            <a:xfrm flipH="1">
              <a:off x="4635483" y="3871905"/>
              <a:ext cx="360363" cy="35877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20" name="Line 28"/>
            <p:cNvSpPr>
              <a:spLocks noChangeShapeType="1"/>
            </p:cNvSpPr>
            <p:nvPr/>
          </p:nvSpPr>
          <p:spPr bwMode="auto">
            <a:xfrm>
              <a:off x="5138721" y="3943342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21" name="Freeform 29"/>
            <p:cNvSpPr/>
            <p:nvPr/>
          </p:nvSpPr>
          <p:spPr bwMode="auto">
            <a:xfrm>
              <a:off x="5278421" y="3852855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8222" name="Text Box 30"/>
          <p:cNvSpPr txBox="1">
            <a:spLocks noChangeArrowheads="1"/>
          </p:cNvSpPr>
          <p:nvPr/>
        </p:nvSpPr>
        <p:spPr bwMode="auto">
          <a:xfrm>
            <a:off x="3287375" y="5759042"/>
            <a:ext cx="4320117" cy="111696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A</a:t>
            </a:r>
            <a:r>
              <a:rPr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到</a:t>
            </a:r>
            <a:r>
              <a:rPr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K</a:t>
            </a:r>
            <a:r>
              <a:rPr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的路径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为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A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K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endParaRPr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其长度为</a:t>
            </a:r>
            <a:r>
              <a:rPr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endParaRPr lang="en-US" alt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198632" y="1411154"/>
            <a:ext cx="10042636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3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路径与路径长度</a:t>
            </a:r>
            <a:endParaRPr kumimoji="1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7.1.3   树的基本术语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279313" y="2409825"/>
            <a:ext cx="10030460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在一棵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中，每个结点的后继，被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称作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该结点的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孩子结点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（或子女结点）。相应地，该结点被称作孩子结点的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双亲结点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（或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父母结点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）。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具有同一双亲的孩子结点互为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兄弟结点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2" name="组合 59"/>
          <p:cNvGrpSpPr/>
          <p:nvPr/>
        </p:nvGrpSpPr>
        <p:grpSpPr>
          <a:xfrm>
            <a:off x="1333467" y="3721515"/>
            <a:ext cx="5088467" cy="3073400"/>
            <a:chOff x="1000100" y="2500306"/>
            <a:chExt cx="3816350" cy="2305050"/>
          </a:xfrm>
        </p:grpSpPr>
        <p:sp>
          <p:nvSpPr>
            <p:cNvPr id="47" name="Line 44"/>
            <p:cNvSpPr>
              <a:spLocks noChangeShapeType="1"/>
            </p:cNvSpPr>
            <p:nvPr/>
          </p:nvSpPr>
          <p:spPr bwMode="auto">
            <a:xfrm flipH="1">
              <a:off x="1643042" y="2717794"/>
              <a:ext cx="725482" cy="496892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Freeform 47"/>
            <p:cNvSpPr/>
            <p:nvPr/>
          </p:nvSpPr>
          <p:spPr bwMode="auto">
            <a:xfrm>
              <a:off x="1239813" y="3509955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Freeform 48"/>
            <p:cNvSpPr/>
            <p:nvPr/>
          </p:nvSpPr>
          <p:spPr bwMode="auto">
            <a:xfrm>
              <a:off x="1665247" y="3471855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auto">
            <a:xfrm>
              <a:off x="2368525" y="2500306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1360463" y="3149594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Oval 33"/>
            <p:cNvSpPr>
              <a:spLocks noChangeArrowheads="1"/>
            </p:cNvSpPr>
            <p:nvPr/>
          </p:nvSpPr>
          <p:spPr bwMode="auto">
            <a:xfrm>
              <a:off x="2368525" y="3149594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auto">
            <a:xfrm>
              <a:off x="3376588" y="3149594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Oval 35"/>
            <p:cNvSpPr>
              <a:spLocks noChangeArrowheads="1"/>
            </p:cNvSpPr>
            <p:nvPr/>
          </p:nvSpPr>
          <p:spPr bwMode="auto">
            <a:xfrm>
              <a:off x="1000100" y="3797294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Oval 36"/>
            <p:cNvSpPr>
              <a:spLocks noChangeArrowheads="1"/>
            </p:cNvSpPr>
            <p:nvPr/>
          </p:nvSpPr>
          <p:spPr bwMode="auto">
            <a:xfrm>
              <a:off x="1719238" y="3797294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Oval 37"/>
            <p:cNvSpPr>
              <a:spLocks noChangeArrowheads="1"/>
            </p:cNvSpPr>
            <p:nvPr/>
          </p:nvSpPr>
          <p:spPr bwMode="auto">
            <a:xfrm>
              <a:off x="2368525" y="3797294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Oval 38"/>
            <p:cNvSpPr>
              <a:spLocks noChangeArrowheads="1"/>
            </p:cNvSpPr>
            <p:nvPr/>
          </p:nvSpPr>
          <p:spPr bwMode="auto">
            <a:xfrm>
              <a:off x="2368525" y="4444994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Oval 39"/>
            <p:cNvSpPr>
              <a:spLocks noChangeArrowheads="1"/>
            </p:cNvSpPr>
            <p:nvPr/>
          </p:nvSpPr>
          <p:spPr bwMode="auto">
            <a:xfrm>
              <a:off x="3016225" y="3797294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Oval 40"/>
            <p:cNvSpPr>
              <a:spLocks noChangeArrowheads="1"/>
            </p:cNvSpPr>
            <p:nvPr/>
          </p:nvSpPr>
          <p:spPr bwMode="auto">
            <a:xfrm>
              <a:off x="3808388" y="3797294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Oval 41"/>
            <p:cNvSpPr>
              <a:spLocks noChangeArrowheads="1"/>
            </p:cNvSpPr>
            <p:nvPr/>
          </p:nvSpPr>
          <p:spPr bwMode="auto">
            <a:xfrm>
              <a:off x="3232125" y="4444994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Oval 42"/>
            <p:cNvSpPr>
              <a:spLocks noChangeArrowheads="1"/>
            </p:cNvSpPr>
            <p:nvPr/>
          </p:nvSpPr>
          <p:spPr bwMode="auto">
            <a:xfrm>
              <a:off x="3813150" y="4444994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4456088" y="4444994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2546325" y="2860669"/>
              <a:ext cx="0" cy="288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>
              <a:off x="2738413" y="2746369"/>
              <a:ext cx="647700" cy="5032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Line 49"/>
            <p:cNvSpPr>
              <a:spLocks noChangeShapeType="1"/>
            </p:cNvSpPr>
            <p:nvPr/>
          </p:nvSpPr>
          <p:spPr bwMode="auto">
            <a:xfrm>
              <a:off x="2551088" y="3546469"/>
              <a:ext cx="0" cy="252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>
              <a:off x="2551088" y="4157656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3248000" y="3495669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3687738" y="3467094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Line 53"/>
            <p:cNvSpPr>
              <a:spLocks noChangeShapeType="1"/>
            </p:cNvSpPr>
            <p:nvPr/>
          </p:nvSpPr>
          <p:spPr bwMode="auto">
            <a:xfrm flipH="1">
              <a:off x="3492475" y="4086219"/>
              <a:ext cx="360363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Line 54"/>
            <p:cNvSpPr>
              <a:spLocks noChangeShapeType="1"/>
            </p:cNvSpPr>
            <p:nvPr/>
          </p:nvSpPr>
          <p:spPr bwMode="auto">
            <a:xfrm>
              <a:off x="3995713" y="4157656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4135413" y="4067169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762755" y="4389115"/>
            <a:ext cx="4762533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665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A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的孩子结点有</a:t>
            </a:r>
            <a:r>
              <a:rPr kumimoji="1" lang="en-US" altLang="zh-CN" sz="2665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B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、</a:t>
            </a:r>
            <a:r>
              <a:rPr kumimoji="1" lang="en-US" altLang="zh-CN" sz="2665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C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、</a:t>
            </a:r>
            <a:r>
              <a:rPr kumimoji="1" lang="en-US" altLang="zh-CN" sz="2665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endParaRPr kumimoji="1" lang="en-US" altLang="zh-CN" sz="2665" i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62755" y="5017845"/>
            <a:ext cx="4476781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665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B、C、D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的双亲结点为</a:t>
            </a:r>
            <a:r>
              <a:rPr kumimoji="1" lang="en-US" altLang="zh-CN" sz="2665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A</a:t>
            </a:r>
            <a:endParaRPr kumimoji="1" lang="en-US" altLang="zh-CN" sz="2665" i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762755" y="5722624"/>
            <a:ext cx="4476781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665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B、C、D</a:t>
            </a:r>
            <a:r>
              <a:rPr kumimoji="1" lang="en-US" altLang="zh-CN" sz="2665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互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为兄弟结点</a:t>
            </a:r>
            <a:endParaRPr kumimoji="1" lang="zh-CN" altLang="en-US" sz="2665" i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239520" y="1652270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4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孩子结点、双亲结点和兄弟结点</a:t>
            </a:r>
            <a:endParaRPr kumimoji="1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7.1.3   树的基本术语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07206" y="2274541"/>
            <a:ext cx="11525331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en-US" alt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在一棵树中，一个结点的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所有子树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中的结点称为该结点的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子孙结点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从根结点到达一个结点的路径上经过的所有结点被称作该结点的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祖先结点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 　</a:t>
            </a:r>
            <a:endParaRPr kumimoji="1" lang="zh-CN" altLang="en-US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476739" y="3243148"/>
            <a:ext cx="4476781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所有结点都是</a:t>
            </a:r>
            <a:r>
              <a:rPr kumimoji="1"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A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的子孙结点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59727" y="6165443"/>
            <a:ext cx="4476781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L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的祖先结点为</a:t>
            </a:r>
            <a:r>
              <a:rPr kumimoji="1"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A</a:t>
            </a:r>
            <a:r>
              <a:rPr kumimoji="1"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、</a:t>
            </a:r>
            <a:r>
              <a:rPr kumimoji="1"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、</a:t>
            </a:r>
            <a:r>
              <a:rPr kumimoji="1"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endParaRPr kumimoji="1" lang="en-US" altLang="zh-CN" sz="2665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2" name="组合 59"/>
          <p:cNvGrpSpPr/>
          <p:nvPr/>
        </p:nvGrpSpPr>
        <p:grpSpPr>
          <a:xfrm>
            <a:off x="1960245" y="3338195"/>
            <a:ext cx="4027170" cy="2538730"/>
            <a:chOff x="1692275" y="2276475"/>
            <a:chExt cx="3816350" cy="2305050"/>
          </a:xfrm>
        </p:grpSpPr>
        <p:sp>
          <p:nvSpPr>
            <p:cNvPr id="62" name="Freeform 47"/>
            <p:cNvSpPr/>
            <p:nvPr/>
          </p:nvSpPr>
          <p:spPr bwMode="auto">
            <a:xfrm>
              <a:off x="1931988" y="3286124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Freeform 48"/>
            <p:cNvSpPr/>
            <p:nvPr/>
          </p:nvSpPr>
          <p:spPr bwMode="auto">
            <a:xfrm>
              <a:off x="2357422" y="3248024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Oval 31"/>
            <p:cNvSpPr>
              <a:spLocks noChangeArrowheads="1"/>
            </p:cNvSpPr>
            <p:nvPr/>
          </p:nvSpPr>
          <p:spPr bwMode="auto">
            <a:xfrm>
              <a:off x="3060700" y="2276475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6" name="Oval 32"/>
            <p:cNvSpPr>
              <a:spLocks noChangeArrowheads="1"/>
            </p:cNvSpPr>
            <p:nvPr/>
          </p:nvSpPr>
          <p:spPr bwMode="auto">
            <a:xfrm>
              <a:off x="2052638" y="2925763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7" name="Oval 33"/>
            <p:cNvSpPr>
              <a:spLocks noChangeArrowheads="1"/>
            </p:cNvSpPr>
            <p:nvPr/>
          </p:nvSpPr>
          <p:spPr bwMode="auto">
            <a:xfrm>
              <a:off x="3060700" y="2925763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8" name="Oval 34"/>
            <p:cNvSpPr>
              <a:spLocks noChangeArrowheads="1"/>
            </p:cNvSpPr>
            <p:nvPr/>
          </p:nvSpPr>
          <p:spPr bwMode="auto">
            <a:xfrm>
              <a:off x="4068763" y="29257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9" name="Oval 35"/>
            <p:cNvSpPr>
              <a:spLocks noChangeArrowheads="1"/>
            </p:cNvSpPr>
            <p:nvPr/>
          </p:nvSpPr>
          <p:spPr bwMode="auto">
            <a:xfrm>
              <a:off x="1692275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0" name="Oval 36"/>
            <p:cNvSpPr>
              <a:spLocks noChangeArrowheads="1"/>
            </p:cNvSpPr>
            <p:nvPr/>
          </p:nvSpPr>
          <p:spPr bwMode="auto">
            <a:xfrm>
              <a:off x="241141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1" name="Oval 37"/>
            <p:cNvSpPr>
              <a:spLocks noChangeArrowheads="1"/>
            </p:cNvSpPr>
            <p:nvPr/>
          </p:nvSpPr>
          <p:spPr bwMode="auto">
            <a:xfrm>
              <a:off x="30607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2" name="Oval 38"/>
            <p:cNvSpPr>
              <a:spLocks noChangeArrowheads="1"/>
            </p:cNvSpPr>
            <p:nvPr/>
          </p:nvSpPr>
          <p:spPr bwMode="auto">
            <a:xfrm>
              <a:off x="30607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3" name="Oval 39"/>
            <p:cNvSpPr>
              <a:spLocks noChangeArrowheads="1"/>
            </p:cNvSpPr>
            <p:nvPr/>
          </p:nvSpPr>
          <p:spPr bwMode="auto">
            <a:xfrm>
              <a:off x="37084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4" name="Oval 40"/>
            <p:cNvSpPr>
              <a:spLocks noChangeArrowheads="1"/>
            </p:cNvSpPr>
            <p:nvPr/>
          </p:nvSpPr>
          <p:spPr bwMode="auto">
            <a:xfrm>
              <a:off x="450056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5" name="Oval 41"/>
            <p:cNvSpPr>
              <a:spLocks noChangeArrowheads="1"/>
            </p:cNvSpPr>
            <p:nvPr/>
          </p:nvSpPr>
          <p:spPr bwMode="auto">
            <a:xfrm>
              <a:off x="39243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6" name="Oval 42"/>
            <p:cNvSpPr>
              <a:spLocks noChangeArrowheads="1"/>
            </p:cNvSpPr>
            <p:nvPr/>
          </p:nvSpPr>
          <p:spPr bwMode="auto">
            <a:xfrm>
              <a:off x="4505325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7" name="Oval 43"/>
            <p:cNvSpPr>
              <a:spLocks noChangeArrowheads="1"/>
            </p:cNvSpPr>
            <p:nvPr/>
          </p:nvSpPr>
          <p:spPr bwMode="auto">
            <a:xfrm>
              <a:off x="5148263" y="42211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8" name="Line 44"/>
            <p:cNvSpPr>
              <a:spLocks noChangeShapeType="1"/>
            </p:cNvSpPr>
            <p:nvPr/>
          </p:nvSpPr>
          <p:spPr bwMode="auto">
            <a:xfrm flipH="1">
              <a:off x="2406655" y="2493963"/>
              <a:ext cx="654044" cy="51592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9" name="Line 45"/>
            <p:cNvSpPr>
              <a:spLocks noChangeShapeType="1"/>
            </p:cNvSpPr>
            <p:nvPr/>
          </p:nvSpPr>
          <p:spPr bwMode="auto">
            <a:xfrm>
              <a:off x="3238500" y="2636838"/>
              <a:ext cx="0" cy="288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0" name="Line 46"/>
            <p:cNvSpPr>
              <a:spLocks noChangeShapeType="1"/>
            </p:cNvSpPr>
            <p:nvPr/>
          </p:nvSpPr>
          <p:spPr bwMode="auto">
            <a:xfrm>
              <a:off x="3430588" y="2522538"/>
              <a:ext cx="647700" cy="5032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1" name="Line 49"/>
            <p:cNvSpPr>
              <a:spLocks noChangeShapeType="1"/>
            </p:cNvSpPr>
            <p:nvPr/>
          </p:nvSpPr>
          <p:spPr bwMode="auto">
            <a:xfrm>
              <a:off x="3243263" y="3319463"/>
              <a:ext cx="0" cy="252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Line 50"/>
            <p:cNvSpPr>
              <a:spLocks noChangeShapeType="1"/>
            </p:cNvSpPr>
            <p:nvPr/>
          </p:nvSpPr>
          <p:spPr bwMode="auto">
            <a:xfrm>
              <a:off x="3243263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3" name="Freeform 51"/>
            <p:cNvSpPr/>
            <p:nvPr/>
          </p:nvSpPr>
          <p:spPr bwMode="auto">
            <a:xfrm>
              <a:off x="3940175" y="3271838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4" name="Freeform 52"/>
            <p:cNvSpPr/>
            <p:nvPr/>
          </p:nvSpPr>
          <p:spPr bwMode="auto">
            <a:xfrm>
              <a:off x="4379913" y="3243263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5" name="Line 53"/>
            <p:cNvSpPr>
              <a:spLocks noChangeShapeType="1"/>
            </p:cNvSpPr>
            <p:nvPr/>
          </p:nvSpPr>
          <p:spPr bwMode="auto">
            <a:xfrm flipH="1">
              <a:off x="4184650" y="3862388"/>
              <a:ext cx="360363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6" name="Line 54"/>
            <p:cNvSpPr>
              <a:spLocks noChangeShapeType="1"/>
            </p:cNvSpPr>
            <p:nvPr/>
          </p:nvSpPr>
          <p:spPr bwMode="auto">
            <a:xfrm>
              <a:off x="4687888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Freeform 55"/>
            <p:cNvSpPr/>
            <p:nvPr/>
          </p:nvSpPr>
          <p:spPr bwMode="auto">
            <a:xfrm>
              <a:off x="4827588" y="3843338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239520" y="1724025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5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子孙结点和祖先结点：</a:t>
            </a:r>
            <a:endParaRPr kumimoji="1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7.1.3   树的基本术语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pic>
        <p:nvPicPr>
          <p:cNvPr id="10" name="图片 9" descr="idea-1014016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850" y="3577590"/>
            <a:ext cx="3252470" cy="3252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01295" y="2266950"/>
            <a:ext cx="11868785" cy="132207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树中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每个结点都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处在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一个层次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上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。结点的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层次从树根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开始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定义，根结点为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第</a:t>
            </a:r>
            <a:r>
              <a:rPr kumimoji="1"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层，它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孩子结点为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第</a:t>
            </a:r>
            <a:r>
              <a:rPr kumimoji="1"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层，以此类推，一个结点所在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的层次为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其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双亲结点所在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的层次加</a:t>
            </a:r>
            <a:r>
              <a:rPr kumimoji="1"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1" lang="en-US" alt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树中结点的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最大层次称为树的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高度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（或树的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深度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1"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2" name="组合 32"/>
          <p:cNvGrpSpPr/>
          <p:nvPr/>
        </p:nvGrpSpPr>
        <p:grpSpPr>
          <a:xfrm>
            <a:off x="1523968" y="3649337"/>
            <a:ext cx="5088467" cy="3073400"/>
            <a:chOff x="1692275" y="2276475"/>
            <a:chExt cx="3816350" cy="2305050"/>
          </a:xfrm>
        </p:grpSpPr>
        <p:sp>
          <p:nvSpPr>
            <p:cNvPr id="49" name="Line 44"/>
            <p:cNvSpPr>
              <a:spLocks noChangeShapeType="1"/>
            </p:cNvSpPr>
            <p:nvPr/>
          </p:nvSpPr>
          <p:spPr bwMode="auto">
            <a:xfrm flipH="1">
              <a:off x="2335217" y="2493963"/>
              <a:ext cx="725482" cy="496892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1931988" y="3286124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Freeform 48"/>
            <p:cNvSpPr/>
            <p:nvPr/>
          </p:nvSpPr>
          <p:spPr bwMode="auto">
            <a:xfrm>
              <a:off x="2357422" y="3248024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3060700" y="2276475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2052638" y="2925763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3060700" y="2925763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Oval 34"/>
            <p:cNvSpPr>
              <a:spLocks noChangeArrowheads="1"/>
            </p:cNvSpPr>
            <p:nvPr/>
          </p:nvSpPr>
          <p:spPr bwMode="auto">
            <a:xfrm>
              <a:off x="4068763" y="29257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Oval 35"/>
            <p:cNvSpPr>
              <a:spLocks noChangeArrowheads="1"/>
            </p:cNvSpPr>
            <p:nvPr/>
          </p:nvSpPr>
          <p:spPr bwMode="auto">
            <a:xfrm>
              <a:off x="1692275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Oval 36"/>
            <p:cNvSpPr>
              <a:spLocks noChangeArrowheads="1"/>
            </p:cNvSpPr>
            <p:nvPr/>
          </p:nvSpPr>
          <p:spPr bwMode="auto">
            <a:xfrm>
              <a:off x="241141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Oval 37"/>
            <p:cNvSpPr>
              <a:spLocks noChangeArrowheads="1"/>
            </p:cNvSpPr>
            <p:nvPr/>
          </p:nvSpPr>
          <p:spPr bwMode="auto">
            <a:xfrm>
              <a:off x="30607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Oval 38"/>
            <p:cNvSpPr>
              <a:spLocks noChangeArrowheads="1"/>
            </p:cNvSpPr>
            <p:nvPr/>
          </p:nvSpPr>
          <p:spPr bwMode="auto">
            <a:xfrm>
              <a:off x="30607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Oval 39"/>
            <p:cNvSpPr>
              <a:spLocks noChangeArrowheads="1"/>
            </p:cNvSpPr>
            <p:nvPr/>
          </p:nvSpPr>
          <p:spPr bwMode="auto">
            <a:xfrm>
              <a:off x="37084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Oval 40"/>
            <p:cNvSpPr>
              <a:spLocks noChangeArrowheads="1"/>
            </p:cNvSpPr>
            <p:nvPr/>
          </p:nvSpPr>
          <p:spPr bwMode="auto">
            <a:xfrm>
              <a:off x="450056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Oval 41"/>
            <p:cNvSpPr>
              <a:spLocks noChangeArrowheads="1"/>
            </p:cNvSpPr>
            <p:nvPr/>
          </p:nvSpPr>
          <p:spPr bwMode="auto">
            <a:xfrm>
              <a:off x="39243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Oval 42"/>
            <p:cNvSpPr>
              <a:spLocks noChangeArrowheads="1"/>
            </p:cNvSpPr>
            <p:nvPr/>
          </p:nvSpPr>
          <p:spPr bwMode="auto">
            <a:xfrm>
              <a:off x="4505325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Oval 43"/>
            <p:cNvSpPr>
              <a:spLocks noChangeArrowheads="1"/>
            </p:cNvSpPr>
            <p:nvPr/>
          </p:nvSpPr>
          <p:spPr bwMode="auto">
            <a:xfrm>
              <a:off x="5148263" y="42211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Line 45"/>
            <p:cNvSpPr>
              <a:spLocks noChangeShapeType="1"/>
            </p:cNvSpPr>
            <p:nvPr/>
          </p:nvSpPr>
          <p:spPr bwMode="auto">
            <a:xfrm>
              <a:off x="3238500" y="2636838"/>
              <a:ext cx="0" cy="288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Line 46"/>
            <p:cNvSpPr>
              <a:spLocks noChangeShapeType="1"/>
            </p:cNvSpPr>
            <p:nvPr/>
          </p:nvSpPr>
          <p:spPr bwMode="auto">
            <a:xfrm>
              <a:off x="3430588" y="2522538"/>
              <a:ext cx="647700" cy="5032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>
              <a:off x="3243263" y="3319463"/>
              <a:ext cx="0" cy="252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>
              <a:off x="3243263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3940175" y="3271838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4379913" y="3243263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 flipH="1">
              <a:off x="4184650" y="3862388"/>
              <a:ext cx="360363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>
              <a:off x="4687888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4827588" y="3843338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66"/>
          <p:cNvGrpSpPr/>
          <p:nvPr/>
        </p:nvGrpSpPr>
        <p:grpSpPr>
          <a:xfrm>
            <a:off x="4110976" y="3540540"/>
            <a:ext cx="4481012" cy="501651"/>
            <a:chOff x="3929058" y="2714620"/>
            <a:chExt cx="3360759" cy="376238"/>
          </a:xfrm>
        </p:grpSpPr>
        <p:sp>
          <p:nvSpPr>
            <p:cNvPr id="53278" name="Text Box 30"/>
            <p:cNvSpPr txBox="1">
              <a:spLocks noChangeArrowheads="1"/>
            </p:cNvSpPr>
            <p:nvPr/>
          </p:nvSpPr>
          <p:spPr bwMode="auto">
            <a:xfrm>
              <a:off x="6929454" y="2714620"/>
              <a:ext cx="360363" cy="376238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65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endParaRPr lang="en-US" altLang="zh-CN" sz="2665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3929058" y="2928934"/>
              <a:ext cx="2857520" cy="15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67"/>
          <p:cNvGrpSpPr/>
          <p:nvPr/>
        </p:nvGrpSpPr>
        <p:grpSpPr>
          <a:xfrm>
            <a:off x="5429245" y="4453680"/>
            <a:ext cx="3147503" cy="501651"/>
            <a:chOff x="4929190" y="3389315"/>
            <a:chExt cx="2360627" cy="376238"/>
          </a:xfrm>
        </p:grpSpPr>
        <p:sp>
          <p:nvSpPr>
            <p:cNvPr id="53279" name="Text Box 31"/>
            <p:cNvSpPr txBox="1">
              <a:spLocks noChangeArrowheads="1"/>
            </p:cNvSpPr>
            <p:nvPr/>
          </p:nvSpPr>
          <p:spPr bwMode="auto">
            <a:xfrm>
              <a:off x="6929454" y="3389315"/>
              <a:ext cx="360363" cy="376238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65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2</a:t>
              </a:r>
              <a:endParaRPr lang="en-US" altLang="zh-CN" sz="266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4929190" y="3571876"/>
              <a:ext cx="1857388" cy="15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68"/>
          <p:cNvGrpSpPr/>
          <p:nvPr/>
        </p:nvGrpSpPr>
        <p:grpSpPr>
          <a:xfrm>
            <a:off x="6000749" y="5310936"/>
            <a:ext cx="2575997" cy="501651"/>
            <a:chOff x="5357818" y="4032257"/>
            <a:chExt cx="1931998" cy="376238"/>
          </a:xfrm>
        </p:grpSpPr>
        <p:sp>
          <p:nvSpPr>
            <p:cNvPr id="53280" name="Text Box 32"/>
            <p:cNvSpPr txBox="1">
              <a:spLocks noChangeArrowheads="1"/>
            </p:cNvSpPr>
            <p:nvPr/>
          </p:nvSpPr>
          <p:spPr bwMode="auto">
            <a:xfrm>
              <a:off x="6929454" y="4032257"/>
              <a:ext cx="360362" cy="376238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65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3</a:t>
              </a:r>
              <a:endParaRPr lang="en-US" altLang="zh-CN" sz="266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5357818" y="4213230"/>
              <a:ext cx="1428760" cy="15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69"/>
          <p:cNvGrpSpPr/>
          <p:nvPr/>
        </p:nvGrpSpPr>
        <p:grpSpPr>
          <a:xfrm>
            <a:off x="6802971" y="6168192"/>
            <a:ext cx="1773776" cy="501651"/>
            <a:chOff x="5959484" y="4675199"/>
            <a:chExt cx="1330332" cy="376238"/>
          </a:xfrm>
        </p:grpSpPr>
        <p:sp>
          <p:nvSpPr>
            <p:cNvPr id="53281" name="Text Box 33"/>
            <p:cNvSpPr txBox="1">
              <a:spLocks noChangeArrowheads="1"/>
            </p:cNvSpPr>
            <p:nvPr/>
          </p:nvSpPr>
          <p:spPr bwMode="auto">
            <a:xfrm>
              <a:off x="6929454" y="4675199"/>
              <a:ext cx="360362" cy="376238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65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4</a:t>
              </a:r>
              <a:endParaRPr lang="en-US" altLang="zh-CN" sz="2665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5959484" y="4914910"/>
              <a:ext cx="898532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335259" y="3822929"/>
            <a:ext cx="247651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树的高度为</a:t>
            </a:r>
            <a:r>
              <a:rPr lang="en-US" altLang="zh-CN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4</a:t>
            </a:r>
            <a:endParaRPr lang="en-US" altLang="zh-CN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7" name="组合 71"/>
          <p:cNvGrpSpPr/>
          <p:nvPr/>
        </p:nvGrpSpPr>
        <p:grpSpPr>
          <a:xfrm>
            <a:off x="8667768" y="3649337"/>
            <a:ext cx="996559" cy="3333773"/>
            <a:chOff x="7358082" y="2786058"/>
            <a:chExt cx="747419" cy="2500330"/>
          </a:xfrm>
        </p:grpSpPr>
        <p:sp>
          <p:nvSpPr>
            <p:cNvPr id="65" name="右大括号 64"/>
            <p:cNvSpPr/>
            <p:nvPr/>
          </p:nvSpPr>
          <p:spPr>
            <a:xfrm>
              <a:off x="7358082" y="2928934"/>
              <a:ext cx="285752" cy="1928826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660684" y="2786058"/>
              <a:ext cx="444817" cy="25003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2665" spc="3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结点的</a:t>
              </a:r>
              <a:r>
                <a:rPr kumimoji="1" lang="zh-CN" altLang="en-US" sz="2665" spc="3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层次或深度</a:t>
              </a:r>
              <a:endParaRPr kumimoji="1" lang="zh-CN" altLang="en-US" sz="2665" spc="3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593725" y="1652270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6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结点的层次和树的高度：</a:t>
            </a:r>
            <a:endParaRPr kumimoji="1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13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1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7.1.3   树的基本术语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685165" y="2134870"/>
            <a:ext cx="11273155" cy="8705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若树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中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各结点的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子树是按照一定的次序从左向右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安排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的，且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相对次序是不能随意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变换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的，则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称为</a:t>
            </a:r>
            <a:r>
              <a:rPr kumimoji="1"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有序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树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，否则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称为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无序树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571725" y="3160669"/>
            <a:ext cx="1238259" cy="76200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15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届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47715" y="4494178"/>
            <a:ext cx="1238259" cy="76200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班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476475" y="4494178"/>
            <a:ext cx="1238259" cy="76200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班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190987" y="4494178"/>
            <a:ext cx="1238259" cy="76200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班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cxnSp>
        <p:nvCxnSpPr>
          <p:cNvPr id="8" name="直接连接符 7"/>
          <p:cNvCxnSpPr>
            <a:stCxn id="3" idx="3"/>
            <a:endCxn id="4" idx="0"/>
          </p:cNvCxnSpPr>
          <p:nvPr/>
        </p:nvCxnSpPr>
        <p:spPr>
          <a:xfrm rot="5400000">
            <a:off x="1868407" y="3609519"/>
            <a:ext cx="683097" cy="10862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4"/>
            <a:endCxn id="5" idx="0"/>
          </p:cNvCxnSpPr>
          <p:nvPr/>
        </p:nvCxnSpPr>
        <p:spPr>
          <a:xfrm rot="5400000">
            <a:off x="2857477" y="4160801"/>
            <a:ext cx="571504" cy="952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5"/>
            <a:endCxn id="6" idx="0"/>
          </p:cNvCxnSpPr>
          <p:nvPr/>
        </p:nvCxnSpPr>
        <p:spPr>
          <a:xfrm rot="16200000" flipH="1">
            <a:off x="3877832" y="3561893"/>
            <a:ext cx="683097" cy="11814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90723" y="6207422"/>
            <a:ext cx="1714512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有序树</a:t>
            </a:r>
            <a:endParaRPr kumimoji="1"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1439301" y="5273117"/>
            <a:ext cx="476253" cy="762005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2857477" y="5273117"/>
            <a:ext cx="476253" cy="762005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4667240" y="5273117"/>
            <a:ext cx="476253" cy="762005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191515" y="3103442"/>
            <a:ext cx="1238259" cy="76200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15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届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667504" y="4436951"/>
            <a:ext cx="1238259" cy="76200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班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096264" y="4436951"/>
            <a:ext cx="1238259" cy="76200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班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810776" y="4436951"/>
            <a:ext cx="1238259" cy="76200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班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cxnSp>
        <p:nvCxnSpPr>
          <p:cNvPr id="22" name="直接连接符 21"/>
          <p:cNvCxnSpPr>
            <a:stCxn id="18" idx="3"/>
            <a:endCxn id="19" idx="0"/>
          </p:cNvCxnSpPr>
          <p:nvPr/>
        </p:nvCxnSpPr>
        <p:spPr>
          <a:xfrm rot="5400000">
            <a:off x="7488196" y="3552293"/>
            <a:ext cx="683097" cy="10862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8" idx="4"/>
            <a:endCxn id="20" idx="0"/>
          </p:cNvCxnSpPr>
          <p:nvPr/>
        </p:nvCxnSpPr>
        <p:spPr>
          <a:xfrm rot="5400000">
            <a:off x="8477267" y="4103574"/>
            <a:ext cx="571504" cy="952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8" idx="5"/>
            <a:endCxn id="21" idx="0"/>
          </p:cNvCxnSpPr>
          <p:nvPr/>
        </p:nvCxnSpPr>
        <p:spPr>
          <a:xfrm rot="16200000" flipH="1">
            <a:off x="9497621" y="3504666"/>
            <a:ext cx="683097" cy="11814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91515" y="6150195"/>
            <a:ext cx="1714512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无序树</a:t>
            </a:r>
            <a:endParaRPr kumimoji="1"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等腰三角形 25"/>
          <p:cNvSpPr/>
          <p:nvPr/>
        </p:nvSpPr>
        <p:spPr>
          <a:xfrm>
            <a:off x="7059091" y="5215890"/>
            <a:ext cx="476253" cy="762005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7" name="等腰三角形 26"/>
          <p:cNvSpPr/>
          <p:nvPr/>
        </p:nvSpPr>
        <p:spPr>
          <a:xfrm>
            <a:off x="8477267" y="5215890"/>
            <a:ext cx="476253" cy="762005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10287029" y="5215890"/>
            <a:ext cx="476253" cy="762005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95957" y="6236986"/>
            <a:ext cx="3143272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默认为</a:t>
            </a:r>
            <a:r>
              <a:rPr kumimoji="1" lang="zh-CN" altLang="en-US" sz="2665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有序树</a:t>
            </a:r>
            <a:endParaRPr lang="zh-CN" altLang="en-US" sz="2665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239520" y="1580515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7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有序树和无序树</a:t>
            </a:r>
            <a:endParaRPr kumimoji="1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2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3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7.1.3   树的基本术语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1553633" y="2082800"/>
            <a:ext cx="9875520" cy="9372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en-US" altLang="zh-CN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&gt;0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）个互不相交的树的集合称为</a:t>
            </a:r>
            <a:r>
              <a:rPr kumimoji="1"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森林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1" lang="zh-CN" altLang="en-US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把含有多棵子树的树的根结点删去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就成了森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林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</a:t>
            </a:r>
            <a:endParaRPr kumimoji="1"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763693" y="3149600"/>
            <a:ext cx="10908453" cy="3073400"/>
            <a:chOff x="285720" y="2071678"/>
            <a:chExt cx="8429684" cy="2305050"/>
          </a:xfrm>
        </p:grpSpPr>
        <p:sp>
          <p:nvSpPr>
            <p:cNvPr id="7" name="Line 44"/>
            <p:cNvSpPr>
              <a:spLocks noChangeShapeType="1"/>
            </p:cNvSpPr>
            <p:nvPr/>
          </p:nvSpPr>
          <p:spPr bwMode="auto">
            <a:xfrm flipH="1">
              <a:off x="928662" y="2289166"/>
              <a:ext cx="725482" cy="496892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Freeform 47"/>
            <p:cNvSpPr/>
            <p:nvPr/>
          </p:nvSpPr>
          <p:spPr bwMode="auto">
            <a:xfrm>
              <a:off x="525433" y="3081327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Freeform 48"/>
            <p:cNvSpPr/>
            <p:nvPr/>
          </p:nvSpPr>
          <p:spPr bwMode="auto">
            <a:xfrm>
              <a:off x="950867" y="3043227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Oval 31"/>
            <p:cNvSpPr>
              <a:spLocks noChangeArrowheads="1"/>
            </p:cNvSpPr>
            <p:nvPr/>
          </p:nvSpPr>
          <p:spPr bwMode="auto">
            <a:xfrm>
              <a:off x="1654145" y="2071678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32"/>
            <p:cNvSpPr>
              <a:spLocks noChangeArrowheads="1"/>
            </p:cNvSpPr>
            <p:nvPr/>
          </p:nvSpPr>
          <p:spPr bwMode="auto">
            <a:xfrm>
              <a:off x="646083" y="2720966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Oval 33"/>
            <p:cNvSpPr>
              <a:spLocks noChangeArrowheads="1"/>
            </p:cNvSpPr>
            <p:nvPr/>
          </p:nvSpPr>
          <p:spPr bwMode="auto">
            <a:xfrm>
              <a:off x="1654145" y="2720966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Oval 34"/>
            <p:cNvSpPr>
              <a:spLocks noChangeArrowheads="1"/>
            </p:cNvSpPr>
            <p:nvPr/>
          </p:nvSpPr>
          <p:spPr bwMode="auto">
            <a:xfrm>
              <a:off x="2662208" y="2720966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Oval 35"/>
            <p:cNvSpPr>
              <a:spLocks noChangeArrowheads="1"/>
            </p:cNvSpPr>
            <p:nvPr/>
          </p:nvSpPr>
          <p:spPr bwMode="auto">
            <a:xfrm>
              <a:off x="285720" y="33686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Oval 36"/>
            <p:cNvSpPr>
              <a:spLocks noChangeArrowheads="1"/>
            </p:cNvSpPr>
            <p:nvPr/>
          </p:nvSpPr>
          <p:spPr bwMode="auto">
            <a:xfrm>
              <a:off x="1004858" y="3368666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Oval 37"/>
            <p:cNvSpPr>
              <a:spLocks noChangeArrowheads="1"/>
            </p:cNvSpPr>
            <p:nvPr/>
          </p:nvSpPr>
          <p:spPr bwMode="auto">
            <a:xfrm>
              <a:off x="1654145" y="33686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Oval 38"/>
            <p:cNvSpPr>
              <a:spLocks noChangeArrowheads="1"/>
            </p:cNvSpPr>
            <p:nvPr/>
          </p:nvSpPr>
          <p:spPr bwMode="auto">
            <a:xfrm>
              <a:off x="1654145" y="40163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Oval 39"/>
            <p:cNvSpPr>
              <a:spLocks noChangeArrowheads="1"/>
            </p:cNvSpPr>
            <p:nvPr/>
          </p:nvSpPr>
          <p:spPr bwMode="auto">
            <a:xfrm>
              <a:off x="2301845" y="33686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Oval 40"/>
            <p:cNvSpPr>
              <a:spLocks noChangeArrowheads="1"/>
            </p:cNvSpPr>
            <p:nvPr/>
          </p:nvSpPr>
          <p:spPr bwMode="auto">
            <a:xfrm>
              <a:off x="3094008" y="3368666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Oval 41"/>
            <p:cNvSpPr>
              <a:spLocks noChangeArrowheads="1"/>
            </p:cNvSpPr>
            <p:nvPr/>
          </p:nvSpPr>
          <p:spPr bwMode="auto">
            <a:xfrm>
              <a:off x="2517745" y="40163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/>
          </p:nvSpPr>
          <p:spPr bwMode="auto">
            <a:xfrm>
              <a:off x="3098770" y="40163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Oval 43"/>
            <p:cNvSpPr>
              <a:spLocks noChangeArrowheads="1"/>
            </p:cNvSpPr>
            <p:nvPr/>
          </p:nvSpPr>
          <p:spPr bwMode="auto">
            <a:xfrm>
              <a:off x="3741708" y="4016366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Line 45"/>
            <p:cNvSpPr>
              <a:spLocks noChangeShapeType="1"/>
            </p:cNvSpPr>
            <p:nvPr/>
          </p:nvSpPr>
          <p:spPr bwMode="auto">
            <a:xfrm>
              <a:off x="1831945" y="2432041"/>
              <a:ext cx="0" cy="288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>
              <a:off x="2024033" y="2317741"/>
              <a:ext cx="647700" cy="5032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Line 49"/>
            <p:cNvSpPr>
              <a:spLocks noChangeShapeType="1"/>
            </p:cNvSpPr>
            <p:nvPr/>
          </p:nvSpPr>
          <p:spPr bwMode="auto">
            <a:xfrm>
              <a:off x="1836708" y="3105141"/>
              <a:ext cx="0" cy="252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Line 50"/>
            <p:cNvSpPr>
              <a:spLocks noChangeShapeType="1"/>
            </p:cNvSpPr>
            <p:nvPr/>
          </p:nvSpPr>
          <p:spPr bwMode="auto">
            <a:xfrm>
              <a:off x="1836708" y="3729028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Freeform 51"/>
            <p:cNvSpPr/>
            <p:nvPr/>
          </p:nvSpPr>
          <p:spPr bwMode="auto">
            <a:xfrm>
              <a:off x="2533620" y="3067041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Freeform 52"/>
            <p:cNvSpPr/>
            <p:nvPr/>
          </p:nvSpPr>
          <p:spPr bwMode="auto">
            <a:xfrm>
              <a:off x="2973358" y="3038466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Line 53"/>
            <p:cNvSpPr>
              <a:spLocks noChangeShapeType="1"/>
            </p:cNvSpPr>
            <p:nvPr/>
          </p:nvSpPr>
          <p:spPr bwMode="auto">
            <a:xfrm flipH="1">
              <a:off x="2778095" y="3657591"/>
              <a:ext cx="360363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Line 54"/>
            <p:cNvSpPr>
              <a:spLocks noChangeShapeType="1"/>
            </p:cNvSpPr>
            <p:nvPr/>
          </p:nvSpPr>
          <p:spPr bwMode="auto">
            <a:xfrm>
              <a:off x="3281333" y="3729028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Freeform 55"/>
            <p:cNvSpPr/>
            <p:nvPr/>
          </p:nvSpPr>
          <p:spPr bwMode="auto">
            <a:xfrm>
              <a:off x="3421033" y="3638541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Freeform 47"/>
            <p:cNvSpPr/>
            <p:nvPr/>
          </p:nvSpPr>
          <p:spPr bwMode="auto">
            <a:xfrm>
              <a:off x="5138767" y="3081327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Freeform 48"/>
            <p:cNvSpPr/>
            <p:nvPr/>
          </p:nvSpPr>
          <p:spPr bwMode="auto">
            <a:xfrm>
              <a:off x="5564201" y="3043227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259417" y="2720966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6267479" y="2720966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Oval 34"/>
            <p:cNvSpPr>
              <a:spLocks noChangeArrowheads="1"/>
            </p:cNvSpPr>
            <p:nvPr/>
          </p:nvSpPr>
          <p:spPr bwMode="auto">
            <a:xfrm>
              <a:off x="7275542" y="2720966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4899054" y="33686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Oval 36"/>
            <p:cNvSpPr>
              <a:spLocks noChangeArrowheads="1"/>
            </p:cNvSpPr>
            <p:nvPr/>
          </p:nvSpPr>
          <p:spPr bwMode="auto">
            <a:xfrm>
              <a:off x="5618192" y="3368666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Oval 37"/>
            <p:cNvSpPr>
              <a:spLocks noChangeArrowheads="1"/>
            </p:cNvSpPr>
            <p:nvPr/>
          </p:nvSpPr>
          <p:spPr bwMode="auto">
            <a:xfrm>
              <a:off x="6267479" y="33686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6267479" y="40163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Oval 39"/>
            <p:cNvSpPr>
              <a:spLocks noChangeArrowheads="1"/>
            </p:cNvSpPr>
            <p:nvPr/>
          </p:nvSpPr>
          <p:spPr bwMode="auto">
            <a:xfrm>
              <a:off x="6915179" y="33686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Oval 40"/>
            <p:cNvSpPr>
              <a:spLocks noChangeArrowheads="1"/>
            </p:cNvSpPr>
            <p:nvPr/>
          </p:nvSpPr>
          <p:spPr bwMode="auto">
            <a:xfrm>
              <a:off x="7707342" y="3368666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7131079" y="40163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7712104" y="4016366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8355042" y="4016366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Line 49"/>
            <p:cNvSpPr>
              <a:spLocks noChangeShapeType="1"/>
            </p:cNvSpPr>
            <p:nvPr/>
          </p:nvSpPr>
          <p:spPr bwMode="auto">
            <a:xfrm>
              <a:off x="6450042" y="3105141"/>
              <a:ext cx="0" cy="252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>
              <a:off x="6450042" y="3729028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7146954" y="3067041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7586692" y="3038466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Line 53"/>
            <p:cNvSpPr>
              <a:spLocks noChangeShapeType="1"/>
            </p:cNvSpPr>
            <p:nvPr/>
          </p:nvSpPr>
          <p:spPr bwMode="auto">
            <a:xfrm flipH="1">
              <a:off x="7391429" y="3657591"/>
              <a:ext cx="360363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Line 54"/>
            <p:cNvSpPr>
              <a:spLocks noChangeShapeType="1"/>
            </p:cNvSpPr>
            <p:nvPr/>
          </p:nvSpPr>
          <p:spPr bwMode="auto">
            <a:xfrm>
              <a:off x="7894667" y="3729028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034367" y="3638541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右箭头 56"/>
            <p:cNvSpPr/>
            <p:nvPr/>
          </p:nvSpPr>
          <p:spPr bwMode="auto">
            <a:xfrm>
              <a:off x="4143372" y="3214686"/>
              <a:ext cx="428628" cy="214314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229995" y="1554480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8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森林：</a:t>
            </a:r>
            <a:endParaRPr kumimoji="1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32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3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7.1.3   树的基本术语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1401233" y="2273935"/>
            <a:ext cx="9592733" cy="860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给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m&gt;1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）棵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独立的树加上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一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结点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，并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把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这</a:t>
            </a:r>
            <a:r>
              <a:rPr kumimoji="1" lang="en-US" altLang="zh-CN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棵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作为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该结点的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子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树，则森林就变成了一颗树。</a:t>
            </a:r>
            <a:endParaRPr kumimoji="1"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8" name="Freeform 47"/>
          <p:cNvSpPr/>
          <p:nvPr/>
        </p:nvSpPr>
        <p:spPr bwMode="auto">
          <a:xfrm>
            <a:off x="1274617" y="4686288"/>
            <a:ext cx="281493" cy="400052"/>
          </a:xfrm>
          <a:custGeom>
            <a:avLst/>
            <a:gdLst/>
            <a:ahLst/>
            <a:cxnLst>
              <a:cxn ang="0">
                <a:pos x="121" y="0"/>
              </a:cxn>
              <a:cxn ang="0">
                <a:pos x="0" y="144"/>
              </a:cxn>
            </a:cxnLst>
            <a:rect l="0" t="0" r="r" b="b"/>
            <a:pathLst>
              <a:path w="121" h="144">
                <a:moveTo>
                  <a:pt x="121" y="0"/>
                </a:moveTo>
                <a:lnTo>
                  <a:pt x="0" y="14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Freeform 48"/>
          <p:cNvSpPr/>
          <p:nvPr/>
        </p:nvSpPr>
        <p:spPr bwMode="auto">
          <a:xfrm>
            <a:off x="1841863" y="4635488"/>
            <a:ext cx="285752" cy="43180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5" y="147"/>
              </a:cxn>
            </a:cxnLst>
            <a:rect l="0" t="0" r="r" b="b"/>
            <a:pathLst>
              <a:path w="115" h="147">
                <a:moveTo>
                  <a:pt x="0" y="0"/>
                </a:moveTo>
                <a:lnTo>
                  <a:pt x="115" y="147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Oval 31"/>
          <p:cNvSpPr>
            <a:spLocks noChangeArrowheads="1"/>
          </p:cNvSpPr>
          <p:nvPr/>
        </p:nvSpPr>
        <p:spPr bwMode="auto">
          <a:xfrm>
            <a:off x="2779567" y="3437876"/>
            <a:ext cx="480484" cy="48048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Oval 32"/>
          <p:cNvSpPr>
            <a:spLocks noChangeArrowheads="1"/>
          </p:cNvSpPr>
          <p:nvPr/>
        </p:nvSpPr>
        <p:spPr bwMode="auto">
          <a:xfrm>
            <a:off x="1435484" y="4205807"/>
            <a:ext cx="480483" cy="48048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Oval 33"/>
          <p:cNvSpPr>
            <a:spLocks noChangeArrowheads="1"/>
          </p:cNvSpPr>
          <p:nvPr/>
        </p:nvSpPr>
        <p:spPr bwMode="auto">
          <a:xfrm>
            <a:off x="2779567" y="4205807"/>
            <a:ext cx="480484" cy="48048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Oval 34"/>
          <p:cNvSpPr>
            <a:spLocks noChangeArrowheads="1"/>
          </p:cNvSpPr>
          <p:nvPr/>
        </p:nvSpPr>
        <p:spPr bwMode="auto">
          <a:xfrm>
            <a:off x="4123651" y="4205807"/>
            <a:ext cx="480483" cy="4804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Oval 35"/>
          <p:cNvSpPr>
            <a:spLocks noChangeArrowheads="1"/>
          </p:cNvSpPr>
          <p:nvPr/>
        </p:nvSpPr>
        <p:spPr bwMode="auto">
          <a:xfrm>
            <a:off x="955000" y="5069407"/>
            <a:ext cx="480484" cy="48048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Oval 36"/>
          <p:cNvSpPr>
            <a:spLocks noChangeArrowheads="1"/>
          </p:cNvSpPr>
          <p:nvPr/>
        </p:nvSpPr>
        <p:spPr bwMode="auto">
          <a:xfrm>
            <a:off x="1913851" y="5069407"/>
            <a:ext cx="480483" cy="48048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Oval 37"/>
          <p:cNvSpPr>
            <a:spLocks noChangeArrowheads="1"/>
          </p:cNvSpPr>
          <p:nvPr/>
        </p:nvSpPr>
        <p:spPr bwMode="auto">
          <a:xfrm>
            <a:off x="2779567" y="5069407"/>
            <a:ext cx="480484" cy="48048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Oval 38"/>
          <p:cNvSpPr>
            <a:spLocks noChangeArrowheads="1"/>
          </p:cNvSpPr>
          <p:nvPr/>
        </p:nvSpPr>
        <p:spPr bwMode="auto">
          <a:xfrm>
            <a:off x="2779567" y="5933007"/>
            <a:ext cx="480484" cy="48048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Oval 39"/>
          <p:cNvSpPr>
            <a:spLocks noChangeArrowheads="1"/>
          </p:cNvSpPr>
          <p:nvPr/>
        </p:nvSpPr>
        <p:spPr bwMode="auto">
          <a:xfrm>
            <a:off x="3643167" y="5069407"/>
            <a:ext cx="480484" cy="4804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Oval 40"/>
          <p:cNvSpPr>
            <a:spLocks noChangeArrowheads="1"/>
          </p:cNvSpPr>
          <p:nvPr/>
        </p:nvSpPr>
        <p:spPr bwMode="auto">
          <a:xfrm>
            <a:off x="4699384" y="5069407"/>
            <a:ext cx="480483" cy="4804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Oval 41"/>
          <p:cNvSpPr>
            <a:spLocks noChangeArrowheads="1"/>
          </p:cNvSpPr>
          <p:nvPr/>
        </p:nvSpPr>
        <p:spPr bwMode="auto">
          <a:xfrm>
            <a:off x="3931033" y="5933007"/>
            <a:ext cx="480484" cy="4804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Oval 42"/>
          <p:cNvSpPr>
            <a:spLocks noChangeArrowheads="1"/>
          </p:cNvSpPr>
          <p:nvPr/>
        </p:nvSpPr>
        <p:spPr bwMode="auto">
          <a:xfrm>
            <a:off x="4705733" y="5933007"/>
            <a:ext cx="480484" cy="4804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Oval 43"/>
          <p:cNvSpPr>
            <a:spLocks noChangeArrowheads="1"/>
          </p:cNvSpPr>
          <p:nvPr/>
        </p:nvSpPr>
        <p:spPr bwMode="auto">
          <a:xfrm>
            <a:off x="5562984" y="5933007"/>
            <a:ext cx="480483" cy="48048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Line 49"/>
          <p:cNvSpPr>
            <a:spLocks noChangeShapeType="1"/>
          </p:cNvSpPr>
          <p:nvPr/>
        </p:nvSpPr>
        <p:spPr bwMode="auto">
          <a:xfrm>
            <a:off x="3022984" y="4705340"/>
            <a:ext cx="0" cy="34560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Line 50"/>
          <p:cNvSpPr>
            <a:spLocks noChangeShapeType="1"/>
          </p:cNvSpPr>
          <p:nvPr/>
        </p:nvSpPr>
        <p:spPr bwMode="auto">
          <a:xfrm>
            <a:off x="3022984" y="5549889"/>
            <a:ext cx="0" cy="383117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Freeform 51"/>
          <p:cNvSpPr/>
          <p:nvPr/>
        </p:nvSpPr>
        <p:spPr bwMode="auto">
          <a:xfrm>
            <a:off x="3952200" y="4667240"/>
            <a:ext cx="294217" cy="402167"/>
          </a:xfrm>
          <a:custGeom>
            <a:avLst/>
            <a:gdLst/>
            <a:ahLst/>
            <a:cxnLst>
              <a:cxn ang="0">
                <a:pos x="139" y="0"/>
              </a:cxn>
              <a:cxn ang="0">
                <a:pos x="0" y="190"/>
              </a:cxn>
            </a:cxnLst>
            <a:rect l="0" t="0" r="r" b="b"/>
            <a:pathLst>
              <a:path w="139" h="190">
                <a:moveTo>
                  <a:pt x="139" y="0"/>
                </a:moveTo>
                <a:lnTo>
                  <a:pt x="0" y="190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8" name="Freeform 52"/>
          <p:cNvSpPr/>
          <p:nvPr/>
        </p:nvSpPr>
        <p:spPr bwMode="auto">
          <a:xfrm>
            <a:off x="4538517" y="4629140"/>
            <a:ext cx="353483" cy="44026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7" y="208"/>
              </a:cxn>
            </a:cxnLst>
            <a:rect l="0" t="0" r="r" b="b"/>
            <a:pathLst>
              <a:path w="167" h="208">
                <a:moveTo>
                  <a:pt x="0" y="0"/>
                </a:moveTo>
                <a:lnTo>
                  <a:pt x="167" y="20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9" name="Line 53"/>
          <p:cNvSpPr>
            <a:spLocks noChangeShapeType="1"/>
          </p:cNvSpPr>
          <p:nvPr/>
        </p:nvSpPr>
        <p:spPr bwMode="auto">
          <a:xfrm flipH="1">
            <a:off x="4278167" y="5454640"/>
            <a:ext cx="480484" cy="47836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Line 54"/>
          <p:cNvSpPr>
            <a:spLocks noChangeShapeType="1"/>
          </p:cNvSpPr>
          <p:nvPr/>
        </p:nvSpPr>
        <p:spPr bwMode="auto">
          <a:xfrm>
            <a:off x="4949151" y="5549889"/>
            <a:ext cx="0" cy="38311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Freeform 55"/>
          <p:cNvSpPr/>
          <p:nvPr/>
        </p:nvSpPr>
        <p:spPr bwMode="auto">
          <a:xfrm>
            <a:off x="5135417" y="5429240"/>
            <a:ext cx="596900" cy="520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2" y="246"/>
              </a:cxn>
            </a:cxnLst>
            <a:rect l="0" t="0" r="r" b="b"/>
            <a:pathLst>
              <a:path w="282" h="246">
                <a:moveTo>
                  <a:pt x="0" y="0"/>
                </a:moveTo>
                <a:lnTo>
                  <a:pt x="282" y="246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3" name="Line 44"/>
          <p:cNvSpPr>
            <a:spLocks noChangeShapeType="1"/>
          </p:cNvSpPr>
          <p:nvPr/>
        </p:nvSpPr>
        <p:spPr bwMode="auto">
          <a:xfrm flipH="1">
            <a:off x="7485380" y="3718560"/>
            <a:ext cx="966893" cy="6629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Freeform 47"/>
          <p:cNvSpPr/>
          <p:nvPr/>
        </p:nvSpPr>
        <p:spPr bwMode="auto">
          <a:xfrm>
            <a:off x="6946900" y="4781973"/>
            <a:ext cx="281093" cy="400473"/>
          </a:xfrm>
          <a:custGeom>
            <a:avLst/>
            <a:gdLst/>
            <a:ahLst/>
            <a:cxnLst>
              <a:cxn ang="0">
                <a:pos x="121" y="0"/>
              </a:cxn>
              <a:cxn ang="0">
                <a:pos x="0" y="144"/>
              </a:cxn>
            </a:cxnLst>
            <a:rect l="0" t="0" r="r" b="b"/>
            <a:pathLst>
              <a:path w="121" h="144">
                <a:moveTo>
                  <a:pt x="121" y="0"/>
                </a:moveTo>
                <a:lnTo>
                  <a:pt x="0" y="14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5" name="Freeform 48"/>
          <p:cNvSpPr/>
          <p:nvPr/>
        </p:nvSpPr>
        <p:spPr bwMode="auto">
          <a:xfrm>
            <a:off x="7514167" y="4731173"/>
            <a:ext cx="286173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5" y="147"/>
              </a:cxn>
            </a:cxnLst>
            <a:rect l="0" t="0" r="r" b="b"/>
            <a:pathLst>
              <a:path w="115" h="147">
                <a:moveTo>
                  <a:pt x="0" y="0"/>
                </a:moveTo>
                <a:lnTo>
                  <a:pt x="115" y="147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6" name="Oval 31"/>
          <p:cNvSpPr>
            <a:spLocks noChangeArrowheads="1"/>
          </p:cNvSpPr>
          <p:nvPr/>
        </p:nvSpPr>
        <p:spPr bwMode="auto">
          <a:xfrm>
            <a:off x="8452273" y="3435773"/>
            <a:ext cx="480907" cy="48090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" name="Oval 32"/>
          <p:cNvSpPr>
            <a:spLocks noChangeArrowheads="1"/>
          </p:cNvSpPr>
          <p:nvPr/>
        </p:nvSpPr>
        <p:spPr bwMode="auto">
          <a:xfrm>
            <a:off x="7107767" y="4301067"/>
            <a:ext cx="480060" cy="48090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8" name="Oval 33"/>
          <p:cNvSpPr>
            <a:spLocks noChangeArrowheads="1"/>
          </p:cNvSpPr>
          <p:nvPr/>
        </p:nvSpPr>
        <p:spPr bwMode="auto">
          <a:xfrm>
            <a:off x="8452273" y="4301067"/>
            <a:ext cx="480907" cy="48090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9" name="Oval 34"/>
          <p:cNvSpPr>
            <a:spLocks noChangeArrowheads="1"/>
          </p:cNvSpPr>
          <p:nvPr/>
        </p:nvSpPr>
        <p:spPr bwMode="auto">
          <a:xfrm>
            <a:off x="9795933" y="4301067"/>
            <a:ext cx="480060" cy="48006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0" name="Oval 35"/>
          <p:cNvSpPr>
            <a:spLocks noChangeArrowheads="1"/>
          </p:cNvSpPr>
          <p:nvPr/>
        </p:nvSpPr>
        <p:spPr bwMode="auto">
          <a:xfrm>
            <a:off x="6627707" y="5164667"/>
            <a:ext cx="480907" cy="48006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1" name="Oval 36"/>
          <p:cNvSpPr>
            <a:spLocks noChangeArrowheads="1"/>
          </p:cNvSpPr>
          <p:nvPr/>
        </p:nvSpPr>
        <p:spPr bwMode="auto">
          <a:xfrm>
            <a:off x="7586133" y="5164667"/>
            <a:ext cx="480060" cy="48006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2" name="Oval 37"/>
          <p:cNvSpPr>
            <a:spLocks noChangeArrowheads="1"/>
          </p:cNvSpPr>
          <p:nvPr/>
        </p:nvSpPr>
        <p:spPr bwMode="auto">
          <a:xfrm>
            <a:off x="8452273" y="5164667"/>
            <a:ext cx="480907" cy="48006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8452273" y="6028267"/>
            <a:ext cx="480907" cy="48006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4" name="Oval 39"/>
          <p:cNvSpPr>
            <a:spLocks noChangeArrowheads="1"/>
          </p:cNvSpPr>
          <p:nvPr/>
        </p:nvSpPr>
        <p:spPr bwMode="auto">
          <a:xfrm>
            <a:off x="9315873" y="5164667"/>
            <a:ext cx="480907" cy="48006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5" name="Oval 40"/>
          <p:cNvSpPr>
            <a:spLocks noChangeArrowheads="1"/>
          </p:cNvSpPr>
          <p:nvPr/>
        </p:nvSpPr>
        <p:spPr bwMode="auto">
          <a:xfrm>
            <a:off x="10371667" y="5164667"/>
            <a:ext cx="480060" cy="48006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6" name="Oval 41"/>
          <p:cNvSpPr>
            <a:spLocks noChangeArrowheads="1"/>
          </p:cNvSpPr>
          <p:nvPr/>
        </p:nvSpPr>
        <p:spPr bwMode="auto">
          <a:xfrm>
            <a:off x="9603740" y="6028267"/>
            <a:ext cx="480907" cy="48006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7" name="Oval 42"/>
          <p:cNvSpPr>
            <a:spLocks noChangeArrowheads="1"/>
          </p:cNvSpPr>
          <p:nvPr/>
        </p:nvSpPr>
        <p:spPr bwMode="auto">
          <a:xfrm>
            <a:off x="10378440" y="6028267"/>
            <a:ext cx="480907" cy="48006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8" name="Oval 43"/>
          <p:cNvSpPr>
            <a:spLocks noChangeArrowheads="1"/>
          </p:cNvSpPr>
          <p:nvPr/>
        </p:nvSpPr>
        <p:spPr bwMode="auto">
          <a:xfrm>
            <a:off x="11235267" y="6028267"/>
            <a:ext cx="480060" cy="48006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8689340" y="3915833"/>
            <a:ext cx="0" cy="384387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8945033" y="3763433"/>
            <a:ext cx="863600" cy="67056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Line 49"/>
          <p:cNvSpPr>
            <a:spLocks noChangeShapeType="1"/>
          </p:cNvSpPr>
          <p:nvPr/>
        </p:nvSpPr>
        <p:spPr bwMode="auto">
          <a:xfrm>
            <a:off x="8695267" y="4800600"/>
            <a:ext cx="0" cy="34544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>
            <a:off x="8695267" y="5645573"/>
            <a:ext cx="0" cy="383540"/>
          </a:xfrm>
          <a:prstGeom prst="lin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Freeform 51"/>
          <p:cNvSpPr/>
          <p:nvPr/>
        </p:nvSpPr>
        <p:spPr bwMode="auto">
          <a:xfrm>
            <a:off x="9624907" y="4762500"/>
            <a:ext cx="294640" cy="402167"/>
          </a:xfrm>
          <a:custGeom>
            <a:avLst/>
            <a:gdLst/>
            <a:ahLst/>
            <a:cxnLst>
              <a:cxn ang="0">
                <a:pos x="139" y="0"/>
              </a:cxn>
              <a:cxn ang="0">
                <a:pos x="0" y="190"/>
              </a:cxn>
            </a:cxnLst>
            <a:rect l="0" t="0" r="r" b="b"/>
            <a:pathLst>
              <a:path w="139" h="190">
                <a:moveTo>
                  <a:pt x="139" y="0"/>
                </a:moveTo>
                <a:lnTo>
                  <a:pt x="0" y="190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4" name="Freeform 52"/>
          <p:cNvSpPr/>
          <p:nvPr/>
        </p:nvSpPr>
        <p:spPr bwMode="auto">
          <a:xfrm>
            <a:off x="10210800" y="4724400"/>
            <a:ext cx="353060" cy="44026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7" y="208"/>
              </a:cxn>
            </a:cxnLst>
            <a:rect l="0" t="0" r="r" b="b"/>
            <a:pathLst>
              <a:path w="167" h="208">
                <a:moveTo>
                  <a:pt x="0" y="0"/>
                </a:moveTo>
                <a:lnTo>
                  <a:pt x="167" y="20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5" name="Line 53"/>
          <p:cNvSpPr>
            <a:spLocks noChangeShapeType="1"/>
          </p:cNvSpPr>
          <p:nvPr/>
        </p:nvSpPr>
        <p:spPr bwMode="auto">
          <a:xfrm flipH="1">
            <a:off x="9950873" y="5549900"/>
            <a:ext cx="480907" cy="47836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Line 54"/>
          <p:cNvSpPr>
            <a:spLocks noChangeShapeType="1"/>
          </p:cNvSpPr>
          <p:nvPr/>
        </p:nvSpPr>
        <p:spPr bwMode="auto">
          <a:xfrm>
            <a:off x="10621433" y="5645573"/>
            <a:ext cx="0" cy="38354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Freeform 55"/>
          <p:cNvSpPr/>
          <p:nvPr/>
        </p:nvSpPr>
        <p:spPr bwMode="auto">
          <a:xfrm>
            <a:off x="10807700" y="5524500"/>
            <a:ext cx="596900" cy="520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2" y="246"/>
              </a:cxn>
            </a:cxnLst>
            <a:rect l="0" t="0" r="r" b="b"/>
            <a:pathLst>
              <a:path w="282" h="246">
                <a:moveTo>
                  <a:pt x="0" y="0"/>
                </a:moveTo>
                <a:lnTo>
                  <a:pt x="282" y="246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8" name="右箭头 57"/>
          <p:cNvSpPr/>
          <p:nvPr/>
        </p:nvSpPr>
        <p:spPr bwMode="auto">
          <a:xfrm>
            <a:off x="5810669" y="4582581"/>
            <a:ext cx="571504" cy="2857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" name="Text Box 35"/>
          <p:cNvSpPr txBox="1">
            <a:spLocks noChangeArrowheads="1"/>
          </p:cNvSpPr>
          <p:nvPr/>
        </p:nvSpPr>
        <p:spPr bwMode="auto">
          <a:xfrm>
            <a:off x="1229995" y="1554480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8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森林：</a:t>
            </a:r>
            <a:endParaRPr kumimoji="1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32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2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7.1.3   树的基本术语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955040" y="1701165"/>
            <a:ext cx="10899775" cy="5708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中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的结点数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等于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所有结点的度数之和加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1"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59747" y="2262505"/>
            <a:ext cx="105994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</a:pPr>
            <a:r>
              <a:rPr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证明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 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  <a:sym typeface="Wingdings" panose="05000000000000000000"/>
            </a:endParaRPr>
          </a:p>
          <a:p>
            <a:pPr algn="l">
              <a:lnSpc>
                <a:spcPts val="3200"/>
              </a:lnSpc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 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树中每个分支计为一个结点的度（每条分支线从一个结点引出来的）</a:t>
            </a:r>
            <a:endParaRPr lang="en-US" altLang="zh-CN" sz="2665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3200"/>
              </a:lnSpc>
            </a:pPr>
            <a:r>
              <a:rPr lang="zh-CN" altLang="en-US" sz="2665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            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665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所有结点的度之和＝分支数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2969" y="4647990"/>
            <a:ext cx="3333773" cy="13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分支数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=12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结点的度之和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=12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88" name="右大括号 87"/>
          <p:cNvSpPr/>
          <p:nvPr/>
        </p:nvSpPr>
        <p:spPr>
          <a:xfrm>
            <a:off x="7241967" y="3790734"/>
            <a:ext cx="285752" cy="2952771"/>
          </a:xfrm>
          <a:prstGeom prst="rightBrace">
            <a:avLst/>
          </a:prstGeom>
          <a:ln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2" name="组合 90"/>
          <p:cNvGrpSpPr/>
          <p:nvPr/>
        </p:nvGrpSpPr>
        <p:grpSpPr>
          <a:xfrm>
            <a:off x="1867748" y="3695483"/>
            <a:ext cx="5088467" cy="3073400"/>
            <a:chOff x="214282" y="2714620"/>
            <a:chExt cx="3816350" cy="2305050"/>
          </a:xfrm>
        </p:grpSpPr>
        <p:sp>
          <p:nvSpPr>
            <p:cNvPr id="58" name="Oval 35"/>
            <p:cNvSpPr>
              <a:spLocks noChangeArrowheads="1"/>
            </p:cNvSpPr>
            <p:nvPr/>
          </p:nvSpPr>
          <p:spPr bwMode="auto">
            <a:xfrm>
              <a:off x="214282" y="40116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Freeform 47"/>
            <p:cNvSpPr/>
            <p:nvPr/>
          </p:nvSpPr>
          <p:spPr bwMode="auto">
            <a:xfrm>
              <a:off x="453995" y="3724269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Freeform 48"/>
            <p:cNvSpPr/>
            <p:nvPr/>
          </p:nvSpPr>
          <p:spPr bwMode="auto">
            <a:xfrm>
              <a:off x="879429" y="3686169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1582707" y="2714620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574645" y="3363908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1582707" y="3363908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2590770" y="336390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7" name="Oval 36"/>
            <p:cNvSpPr>
              <a:spLocks noChangeArrowheads="1"/>
            </p:cNvSpPr>
            <p:nvPr/>
          </p:nvSpPr>
          <p:spPr bwMode="auto">
            <a:xfrm>
              <a:off x="933420" y="401160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8" name="Oval 37"/>
            <p:cNvSpPr>
              <a:spLocks noChangeArrowheads="1"/>
            </p:cNvSpPr>
            <p:nvPr/>
          </p:nvSpPr>
          <p:spPr bwMode="auto">
            <a:xfrm>
              <a:off x="1582707" y="40116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9" name="Oval 38"/>
            <p:cNvSpPr>
              <a:spLocks noChangeArrowheads="1"/>
            </p:cNvSpPr>
            <p:nvPr/>
          </p:nvSpPr>
          <p:spPr bwMode="auto">
            <a:xfrm>
              <a:off x="1582707" y="46593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0" name="Oval 39"/>
            <p:cNvSpPr>
              <a:spLocks noChangeArrowheads="1"/>
            </p:cNvSpPr>
            <p:nvPr/>
          </p:nvSpPr>
          <p:spPr bwMode="auto">
            <a:xfrm>
              <a:off x="2230407" y="40116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1" name="Oval 40"/>
            <p:cNvSpPr>
              <a:spLocks noChangeArrowheads="1"/>
            </p:cNvSpPr>
            <p:nvPr/>
          </p:nvSpPr>
          <p:spPr bwMode="auto">
            <a:xfrm>
              <a:off x="3022570" y="401160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2" name="Oval 41"/>
            <p:cNvSpPr>
              <a:spLocks noChangeArrowheads="1"/>
            </p:cNvSpPr>
            <p:nvPr/>
          </p:nvSpPr>
          <p:spPr bwMode="auto">
            <a:xfrm>
              <a:off x="2446307" y="46593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3" name="Oval 42"/>
            <p:cNvSpPr>
              <a:spLocks noChangeArrowheads="1"/>
            </p:cNvSpPr>
            <p:nvPr/>
          </p:nvSpPr>
          <p:spPr bwMode="auto">
            <a:xfrm>
              <a:off x="3027332" y="46593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4" name="Oval 43"/>
            <p:cNvSpPr>
              <a:spLocks noChangeArrowheads="1"/>
            </p:cNvSpPr>
            <p:nvPr/>
          </p:nvSpPr>
          <p:spPr bwMode="auto">
            <a:xfrm>
              <a:off x="3670270" y="465930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5" name="Line 44"/>
            <p:cNvSpPr>
              <a:spLocks noChangeShapeType="1"/>
            </p:cNvSpPr>
            <p:nvPr/>
          </p:nvSpPr>
          <p:spPr bwMode="auto">
            <a:xfrm flipH="1">
              <a:off x="869924" y="2944808"/>
              <a:ext cx="725482" cy="444488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6" name="Line 45"/>
            <p:cNvSpPr>
              <a:spLocks noChangeShapeType="1"/>
            </p:cNvSpPr>
            <p:nvPr/>
          </p:nvSpPr>
          <p:spPr bwMode="auto">
            <a:xfrm>
              <a:off x="1760507" y="3074983"/>
              <a:ext cx="0" cy="288000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7" name="Line 46"/>
            <p:cNvSpPr>
              <a:spLocks noChangeShapeType="1"/>
            </p:cNvSpPr>
            <p:nvPr/>
          </p:nvSpPr>
          <p:spPr bwMode="auto">
            <a:xfrm>
              <a:off x="1952595" y="2960683"/>
              <a:ext cx="647700" cy="503237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8" name="Line 49"/>
            <p:cNvSpPr>
              <a:spLocks noChangeShapeType="1"/>
            </p:cNvSpPr>
            <p:nvPr/>
          </p:nvSpPr>
          <p:spPr bwMode="auto">
            <a:xfrm>
              <a:off x="1765270" y="3751258"/>
              <a:ext cx="0" cy="259200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9" name="Line 50"/>
            <p:cNvSpPr>
              <a:spLocks noChangeShapeType="1"/>
            </p:cNvSpPr>
            <p:nvPr/>
          </p:nvSpPr>
          <p:spPr bwMode="auto">
            <a:xfrm>
              <a:off x="1765270" y="4371970"/>
              <a:ext cx="0" cy="287338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0" name="Freeform 51"/>
            <p:cNvSpPr/>
            <p:nvPr/>
          </p:nvSpPr>
          <p:spPr bwMode="auto">
            <a:xfrm>
              <a:off x="2462182" y="3709983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1" name="Freeform 52"/>
            <p:cNvSpPr/>
            <p:nvPr/>
          </p:nvSpPr>
          <p:spPr bwMode="auto">
            <a:xfrm>
              <a:off x="2901920" y="3681408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Line 53"/>
            <p:cNvSpPr>
              <a:spLocks noChangeShapeType="1"/>
            </p:cNvSpPr>
            <p:nvPr/>
          </p:nvSpPr>
          <p:spPr bwMode="auto">
            <a:xfrm flipH="1">
              <a:off x="2706657" y="4300533"/>
              <a:ext cx="360363" cy="358775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3" name="Line 54"/>
            <p:cNvSpPr>
              <a:spLocks noChangeShapeType="1"/>
            </p:cNvSpPr>
            <p:nvPr/>
          </p:nvSpPr>
          <p:spPr bwMode="auto">
            <a:xfrm>
              <a:off x="3209895" y="4371970"/>
              <a:ext cx="0" cy="287338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4" name="Freeform 55"/>
            <p:cNvSpPr/>
            <p:nvPr/>
          </p:nvSpPr>
          <p:spPr bwMode="auto">
            <a:xfrm>
              <a:off x="3349595" y="4281483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239520" y="1221740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性质1</a:t>
            </a:r>
            <a:r>
              <a:rPr kumimoji="1" 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：</a:t>
            </a:r>
            <a:endParaRPr kumimoji="1" 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11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12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8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1071377" y="454002"/>
            <a:ext cx="1976601" cy="1794808"/>
            <a:chOff x="552422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17" name="组合 79"/>
            <p:cNvGrpSpPr/>
            <p:nvPr/>
          </p:nvGrpSpPr>
          <p:grpSpPr bwMode="auto">
            <a:xfrm>
              <a:off x="639103" y="500043"/>
              <a:ext cx="1289687" cy="1346106"/>
              <a:chOff x="6372294" y="2488774"/>
              <a:chExt cx="2520450" cy="2513016"/>
            </a:xfrm>
            <a:grpFill/>
          </p:grpSpPr>
          <p:sp>
            <p:nvSpPr>
              <p:cNvPr id="20" name="任意多边形 82"/>
              <p:cNvSpPr/>
              <p:nvPr/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3200" kern="0">
                  <a:solidFill>
                    <a:srgbClr val="FFFFFF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楷体" panose="02010609060101010101" pitchFamily="49" charset="-122"/>
                </a:endParaRPr>
              </a:p>
            </p:txBody>
          </p:sp>
          <p:sp>
            <p:nvSpPr>
              <p:cNvPr id="21" name="任意多边形 83"/>
              <p:cNvSpPr/>
              <p:nvPr/>
            </p:nvSpPr>
            <p:spPr>
              <a:xfrm rot="16377237">
                <a:off x="6372293" y="2510364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3200" kern="0">
                  <a:solidFill>
                    <a:srgbClr val="FFFFFF"/>
                  </a:solidFill>
                  <a:latin typeface="楷体" panose="02010609060101010101" pitchFamily="49" charset="-122"/>
                  <a:cs typeface="楷体" panose="02010609060101010101" pitchFamily="49" charset="-122"/>
                </a:endParaRPr>
              </a:p>
            </p:txBody>
          </p:sp>
        </p:grpSp>
        <p:sp>
          <p:nvSpPr>
            <p:cNvPr id="18" name="文本框 20"/>
            <p:cNvSpPr txBox="1">
              <a:spLocks noChangeArrowheads="1"/>
            </p:cNvSpPr>
            <p:nvPr/>
          </p:nvSpPr>
          <p:spPr bwMode="auto">
            <a:xfrm>
              <a:off x="552422" y="1161620"/>
              <a:ext cx="1482451" cy="31527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2135" b="1" dirty="0">
                  <a:solidFill>
                    <a:schemeClr val="bg1"/>
                  </a:solidFill>
                  <a:cs typeface="楷体" panose="02010609060101010101" pitchFamily="49" charset="-122"/>
                </a:rPr>
                <a:t>CONTENTS</a:t>
              </a:r>
              <a:endParaRPr lang="en-US" altLang="zh-CN" sz="2135" b="1" dirty="0">
                <a:solidFill>
                  <a:schemeClr val="bg1"/>
                </a:solidFill>
                <a:cs typeface="楷体" panose="02010609060101010101" pitchFamily="49" charset="-122"/>
              </a:endParaRPr>
            </a:p>
          </p:txBody>
        </p:sp>
        <p:sp>
          <p:nvSpPr>
            <p:cNvPr id="19" name="文本框 20"/>
            <p:cNvSpPr txBox="1">
              <a:spLocks noChangeArrowheads="1"/>
            </p:cNvSpPr>
            <p:nvPr/>
          </p:nvSpPr>
          <p:spPr bwMode="auto">
            <a:xfrm>
              <a:off x="913620" y="785794"/>
              <a:ext cx="729422" cy="3452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pc="150" dirty="0">
                  <a:ln w="11430"/>
                  <a:solidFill>
                    <a:schemeClr val="bg1"/>
                  </a:solidFill>
                  <a:cs typeface="楷体" panose="02010609060101010101" pitchFamily="49" charset="-122"/>
                </a:rPr>
                <a:t>提纲</a:t>
              </a:r>
              <a:endParaRPr lang="zh-CN" altLang="en-US" spc="150" dirty="0">
                <a:ln w="11430"/>
                <a:solidFill>
                  <a:schemeClr val="bg1"/>
                </a:solidFill>
                <a:cs typeface="楷体" panose="02010609060101010101" pitchFamily="49" charset="-122"/>
              </a:endParaRPr>
            </a:p>
          </p:txBody>
        </p:sp>
      </p:grpSp>
      <p:sp>
        <p:nvSpPr>
          <p:cNvPr id="15" name="等腰三角形 14"/>
          <p:cNvSpPr/>
          <p:nvPr/>
        </p:nvSpPr>
        <p:spPr>
          <a:xfrm rot="5400000">
            <a:off x="3132853" y="1294895"/>
            <a:ext cx="697627" cy="531933"/>
          </a:xfrm>
          <a:prstGeom prst="triangl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楷体" panose="02010609060101010101" pitchFamily="49" charset="-122"/>
            </a:endParaRPr>
          </a:p>
        </p:txBody>
      </p:sp>
      <p:sp>
        <p:nvSpPr>
          <p:cNvPr id="3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4175760" y="1195282"/>
            <a:ext cx="6750473" cy="666115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84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3735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7</a:t>
            </a:r>
            <a:r>
              <a:rPr sz="3735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.1 </a:t>
            </a:r>
            <a:r>
              <a:rPr lang="en-US" sz="3735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sz="3735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树</a:t>
            </a:r>
            <a:r>
              <a:rPr lang="en-US" sz="3735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sz="3735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</a:t>
            </a:r>
            <a:r>
              <a:rPr lang="en-US" sz="3735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sz="3735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概</a:t>
            </a:r>
            <a:r>
              <a:rPr lang="en-US" sz="3735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sz="3735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念</a:t>
            </a:r>
            <a:endParaRPr sz="3735" spc="50">
              <a:ln w="1143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6973" y="2485813"/>
            <a:ext cx="5557520" cy="3734647"/>
            <a:chOff x="850" y="4286"/>
            <a:chExt cx="6564" cy="4411"/>
          </a:xfrm>
        </p:grpSpPr>
        <p:sp>
          <p:nvSpPr>
            <p:cNvPr id="10" name="Rectangle 6" descr="新闻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850" y="4286"/>
              <a:ext cx="6526" cy="689"/>
            </a:xfrm>
            <a:prstGeom prst="rect">
              <a:avLst/>
            </a:prstGeom>
            <a:solidFill>
              <a:srgbClr val="F3980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384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.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 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二叉树的概念和性质</a:t>
              </a:r>
              <a:endParaRPr sz="3200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Rectangle 4" descr="新闻纸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850" y="5523"/>
              <a:ext cx="6526" cy="689"/>
            </a:xfrm>
            <a:prstGeom prst="rect">
              <a:avLst/>
            </a:prstGeom>
            <a:solidFill>
              <a:srgbClr val="DFE1E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384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.</a:t>
              </a: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二叉树的存储结构 </a:t>
              </a:r>
              <a:endParaRPr sz="32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Rectangle 4" descr="新闻纸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850" y="6760"/>
              <a:ext cx="6564" cy="689"/>
            </a:xfrm>
            <a:prstGeom prst="rect">
              <a:avLst/>
            </a:prstGeom>
            <a:solidFill>
              <a:srgbClr val="F3980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384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.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 </a:t>
              </a:r>
              <a:r>
                <a:rPr sz="2665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二叉树基本运算及其实现</a:t>
              </a:r>
              <a:endParaRPr sz="2665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" name="Rectangle 4" descr="新闻纸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850" y="8008"/>
              <a:ext cx="6526" cy="689"/>
            </a:xfrm>
            <a:prstGeom prst="rect">
              <a:avLst/>
            </a:prstGeom>
            <a:solidFill>
              <a:srgbClr val="DFE1E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384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.</a:t>
              </a: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5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二叉树的遍历</a:t>
              </a:r>
              <a:endParaRPr sz="32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89887" y="2468880"/>
            <a:ext cx="5557520" cy="3734647"/>
            <a:chOff x="850" y="4286"/>
            <a:chExt cx="6564" cy="4411"/>
          </a:xfrm>
        </p:grpSpPr>
        <p:sp>
          <p:nvSpPr>
            <p:cNvPr id="14" name="Rectangle 6" descr="新闻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850" y="4286"/>
              <a:ext cx="6526" cy="689"/>
            </a:xfrm>
            <a:prstGeom prst="rect">
              <a:avLst/>
            </a:prstGeom>
            <a:solidFill>
              <a:srgbClr val="F3980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384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.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6  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二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叉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树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的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构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造</a:t>
              </a:r>
              <a:endParaRPr sz="3200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Rectangle 4" descr="新闻纸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850" y="5523"/>
              <a:ext cx="6526" cy="689"/>
            </a:xfrm>
            <a:prstGeom prst="rect">
              <a:avLst/>
            </a:prstGeom>
            <a:solidFill>
              <a:srgbClr val="DFE1E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384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.</a:t>
              </a: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线</a:t>
              </a: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索</a:t>
              </a: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二</a:t>
              </a: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叉</a:t>
              </a: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树 </a:t>
              </a:r>
              <a:endParaRPr sz="32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Rectangle 4" descr="新闻纸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850" y="6760"/>
              <a:ext cx="6564" cy="689"/>
            </a:xfrm>
            <a:prstGeom prst="rect">
              <a:avLst/>
            </a:prstGeom>
            <a:solidFill>
              <a:srgbClr val="F3980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384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.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8  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哈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夫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曼</a:t>
              </a:r>
              <a:r>
                <a:rPr lang="en-US"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树</a:t>
              </a:r>
              <a:endParaRPr sz="3200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Rectangle 4" descr="新闻纸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850" y="8008"/>
              <a:ext cx="6526" cy="689"/>
            </a:xfrm>
            <a:prstGeom prst="rect">
              <a:avLst/>
            </a:prstGeom>
            <a:solidFill>
              <a:srgbClr val="DFE1E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3840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.</a:t>
              </a: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9 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并</a:t>
              </a: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查</a:t>
              </a:r>
              <a:r>
                <a:rPr lang="en-US"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</a:t>
              </a:r>
              <a:r>
                <a:rPr sz="3200" spc="50">
                  <a:ln w="1143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集</a:t>
              </a:r>
              <a:endParaRPr sz="32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1306830" y="1819910"/>
            <a:ext cx="1117409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 除了根结点，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每条分支线都指向一个结点。给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根结点加上一个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分支：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2" name="组合 91"/>
          <p:cNvGrpSpPr/>
          <p:nvPr/>
        </p:nvGrpSpPr>
        <p:grpSpPr>
          <a:xfrm>
            <a:off x="5122532" y="6021976"/>
            <a:ext cx="3238523" cy="785290"/>
            <a:chOff x="1357290" y="5072074"/>
            <a:chExt cx="2428892" cy="588967"/>
          </a:xfrm>
        </p:grpSpPr>
        <p:sp>
          <p:nvSpPr>
            <p:cNvPr id="57" name="TextBox 56"/>
            <p:cNvSpPr txBox="1"/>
            <p:nvPr/>
          </p:nvSpPr>
          <p:spPr>
            <a:xfrm>
              <a:off x="1357290" y="5284804"/>
              <a:ext cx="2428892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5" i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n</a:t>
              </a:r>
              <a:r>
                <a:rPr lang="en-US" altLang="zh-CN" sz="2665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</a:t>
              </a:r>
              <a:r>
                <a:rPr lang="zh-CN" altLang="en-US" sz="2665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度之和</a:t>
              </a:r>
              <a:r>
                <a:rPr lang="en-US" altLang="zh-CN" sz="2665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+1</a:t>
              </a:r>
              <a:endPara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58" name="下箭头 57"/>
            <p:cNvSpPr/>
            <p:nvPr/>
          </p:nvSpPr>
          <p:spPr>
            <a:xfrm>
              <a:off x="2357415" y="5072074"/>
              <a:ext cx="285750" cy="277178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599289" y="5290826"/>
            <a:ext cx="5334037" cy="75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  <a:spcBef>
                <a:spcPts val="50"/>
              </a:spcBef>
              <a:spcAft>
                <a:spcPts val="0"/>
              </a:spcAft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这样分支数与结点数相同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lnSpc>
                <a:spcPct val="80000"/>
              </a:lnSpc>
              <a:spcBef>
                <a:spcPts val="50"/>
              </a:spcBef>
              <a:spcAft>
                <a:spcPts val="0"/>
              </a:spcAft>
            </a:pPr>
            <a:r>
              <a:rPr lang="zh-CN" altLang="en-US" sz="2665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  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实际分支数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= </a:t>
            </a:r>
            <a:r>
              <a:rPr lang="en-US" altLang="zh-CN" sz="2665" i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</a:t>
            </a:r>
            <a:endParaRPr lang="en-US" altLang="zh-CN" sz="2665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91" name="右箭头 90"/>
          <p:cNvSpPr/>
          <p:nvPr/>
        </p:nvSpPr>
        <p:spPr>
          <a:xfrm>
            <a:off x="5479415" y="3140710"/>
            <a:ext cx="609600" cy="42291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3" name="组合 90"/>
          <p:cNvGrpSpPr/>
          <p:nvPr/>
        </p:nvGrpSpPr>
        <p:grpSpPr>
          <a:xfrm>
            <a:off x="1306830" y="2292350"/>
            <a:ext cx="4067175" cy="2726690"/>
            <a:chOff x="214282" y="2714620"/>
            <a:chExt cx="3816350" cy="2305050"/>
          </a:xfrm>
        </p:grpSpPr>
        <p:sp>
          <p:nvSpPr>
            <p:cNvPr id="97" name="Oval 35"/>
            <p:cNvSpPr>
              <a:spLocks noChangeArrowheads="1"/>
            </p:cNvSpPr>
            <p:nvPr/>
          </p:nvSpPr>
          <p:spPr bwMode="auto">
            <a:xfrm>
              <a:off x="214282" y="40116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8" name="Freeform 47"/>
            <p:cNvSpPr/>
            <p:nvPr/>
          </p:nvSpPr>
          <p:spPr bwMode="auto">
            <a:xfrm>
              <a:off x="453995" y="3724269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99" name="Freeform 48"/>
            <p:cNvSpPr/>
            <p:nvPr/>
          </p:nvSpPr>
          <p:spPr bwMode="auto">
            <a:xfrm>
              <a:off x="879429" y="3686169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0" name="Oval 31"/>
            <p:cNvSpPr>
              <a:spLocks noChangeArrowheads="1"/>
            </p:cNvSpPr>
            <p:nvPr/>
          </p:nvSpPr>
          <p:spPr bwMode="auto">
            <a:xfrm>
              <a:off x="1582707" y="2714620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1" name="Oval 32"/>
            <p:cNvSpPr>
              <a:spLocks noChangeArrowheads="1"/>
            </p:cNvSpPr>
            <p:nvPr/>
          </p:nvSpPr>
          <p:spPr bwMode="auto">
            <a:xfrm>
              <a:off x="574645" y="3363908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2" name="Oval 33"/>
            <p:cNvSpPr>
              <a:spLocks noChangeArrowheads="1"/>
            </p:cNvSpPr>
            <p:nvPr/>
          </p:nvSpPr>
          <p:spPr bwMode="auto">
            <a:xfrm>
              <a:off x="1582707" y="3363908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3" name="Oval 34"/>
            <p:cNvSpPr>
              <a:spLocks noChangeArrowheads="1"/>
            </p:cNvSpPr>
            <p:nvPr/>
          </p:nvSpPr>
          <p:spPr bwMode="auto">
            <a:xfrm>
              <a:off x="2590770" y="336390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4" name="Oval 36"/>
            <p:cNvSpPr>
              <a:spLocks noChangeArrowheads="1"/>
            </p:cNvSpPr>
            <p:nvPr/>
          </p:nvSpPr>
          <p:spPr bwMode="auto">
            <a:xfrm>
              <a:off x="933420" y="401160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5" name="Oval 37"/>
            <p:cNvSpPr>
              <a:spLocks noChangeArrowheads="1"/>
            </p:cNvSpPr>
            <p:nvPr/>
          </p:nvSpPr>
          <p:spPr bwMode="auto">
            <a:xfrm>
              <a:off x="1582707" y="40116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6" name="Oval 38"/>
            <p:cNvSpPr>
              <a:spLocks noChangeArrowheads="1"/>
            </p:cNvSpPr>
            <p:nvPr/>
          </p:nvSpPr>
          <p:spPr bwMode="auto">
            <a:xfrm>
              <a:off x="1582707" y="46593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7" name="Oval 39"/>
            <p:cNvSpPr>
              <a:spLocks noChangeArrowheads="1"/>
            </p:cNvSpPr>
            <p:nvPr/>
          </p:nvSpPr>
          <p:spPr bwMode="auto">
            <a:xfrm>
              <a:off x="2230407" y="40116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8" name="Oval 40"/>
            <p:cNvSpPr>
              <a:spLocks noChangeArrowheads="1"/>
            </p:cNvSpPr>
            <p:nvPr/>
          </p:nvSpPr>
          <p:spPr bwMode="auto">
            <a:xfrm>
              <a:off x="3022570" y="401160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9" name="Oval 41"/>
            <p:cNvSpPr>
              <a:spLocks noChangeArrowheads="1"/>
            </p:cNvSpPr>
            <p:nvPr/>
          </p:nvSpPr>
          <p:spPr bwMode="auto">
            <a:xfrm>
              <a:off x="2446307" y="46593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0" name="Oval 42"/>
            <p:cNvSpPr>
              <a:spLocks noChangeArrowheads="1"/>
            </p:cNvSpPr>
            <p:nvPr/>
          </p:nvSpPr>
          <p:spPr bwMode="auto">
            <a:xfrm>
              <a:off x="3027332" y="465930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1" name="Oval 43"/>
            <p:cNvSpPr>
              <a:spLocks noChangeArrowheads="1"/>
            </p:cNvSpPr>
            <p:nvPr/>
          </p:nvSpPr>
          <p:spPr bwMode="auto">
            <a:xfrm>
              <a:off x="3670270" y="465930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2" name="Line 44"/>
            <p:cNvSpPr>
              <a:spLocks noChangeShapeType="1"/>
            </p:cNvSpPr>
            <p:nvPr/>
          </p:nvSpPr>
          <p:spPr bwMode="auto">
            <a:xfrm flipH="1">
              <a:off x="869924" y="2944808"/>
              <a:ext cx="725482" cy="444488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3" name="Line 45"/>
            <p:cNvSpPr>
              <a:spLocks noChangeShapeType="1"/>
            </p:cNvSpPr>
            <p:nvPr/>
          </p:nvSpPr>
          <p:spPr bwMode="auto">
            <a:xfrm>
              <a:off x="1760507" y="3074983"/>
              <a:ext cx="0" cy="288000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" name="Line 46"/>
            <p:cNvSpPr>
              <a:spLocks noChangeShapeType="1"/>
            </p:cNvSpPr>
            <p:nvPr/>
          </p:nvSpPr>
          <p:spPr bwMode="auto">
            <a:xfrm>
              <a:off x="1952595" y="2960683"/>
              <a:ext cx="647700" cy="503237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5" name="Line 49"/>
            <p:cNvSpPr>
              <a:spLocks noChangeShapeType="1"/>
            </p:cNvSpPr>
            <p:nvPr/>
          </p:nvSpPr>
          <p:spPr bwMode="auto">
            <a:xfrm>
              <a:off x="1765270" y="3751258"/>
              <a:ext cx="0" cy="259200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6" name="Line 50"/>
            <p:cNvSpPr>
              <a:spLocks noChangeShapeType="1"/>
            </p:cNvSpPr>
            <p:nvPr/>
          </p:nvSpPr>
          <p:spPr bwMode="auto">
            <a:xfrm>
              <a:off x="1765270" y="4371970"/>
              <a:ext cx="0" cy="287338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7" name="Freeform 51"/>
            <p:cNvSpPr/>
            <p:nvPr/>
          </p:nvSpPr>
          <p:spPr bwMode="auto">
            <a:xfrm>
              <a:off x="2462182" y="3709983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8" name="Freeform 52"/>
            <p:cNvSpPr/>
            <p:nvPr/>
          </p:nvSpPr>
          <p:spPr bwMode="auto">
            <a:xfrm>
              <a:off x="2901920" y="3681408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9" name="Line 53"/>
            <p:cNvSpPr>
              <a:spLocks noChangeShapeType="1"/>
            </p:cNvSpPr>
            <p:nvPr/>
          </p:nvSpPr>
          <p:spPr bwMode="auto">
            <a:xfrm flipH="1">
              <a:off x="2706657" y="4300533"/>
              <a:ext cx="360363" cy="358775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0" name="Line 54"/>
            <p:cNvSpPr>
              <a:spLocks noChangeShapeType="1"/>
            </p:cNvSpPr>
            <p:nvPr/>
          </p:nvSpPr>
          <p:spPr bwMode="auto">
            <a:xfrm>
              <a:off x="3209895" y="4371970"/>
              <a:ext cx="0" cy="287338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1" name="Freeform 55"/>
            <p:cNvSpPr/>
            <p:nvPr/>
          </p:nvSpPr>
          <p:spPr bwMode="auto">
            <a:xfrm>
              <a:off x="3349595" y="4281483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组合 149"/>
          <p:cNvGrpSpPr/>
          <p:nvPr/>
        </p:nvGrpSpPr>
        <p:grpSpPr>
          <a:xfrm>
            <a:off x="7402830" y="2374900"/>
            <a:ext cx="4067175" cy="2992120"/>
            <a:chOff x="4786314" y="1347044"/>
            <a:chExt cx="3816350" cy="2529618"/>
          </a:xfrm>
        </p:grpSpPr>
        <p:sp>
          <p:nvSpPr>
            <p:cNvPr id="123" name="Oval 35"/>
            <p:cNvSpPr>
              <a:spLocks noChangeArrowheads="1"/>
            </p:cNvSpPr>
            <p:nvPr/>
          </p:nvSpPr>
          <p:spPr bwMode="auto">
            <a:xfrm>
              <a:off x="4786314" y="286860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4" name="Freeform 47"/>
            <p:cNvSpPr/>
            <p:nvPr/>
          </p:nvSpPr>
          <p:spPr bwMode="auto">
            <a:xfrm>
              <a:off x="5026027" y="2581261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5" name="Freeform 48"/>
            <p:cNvSpPr/>
            <p:nvPr/>
          </p:nvSpPr>
          <p:spPr bwMode="auto">
            <a:xfrm>
              <a:off x="5451461" y="2543161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6" name="Oval 31"/>
            <p:cNvSpPr>
              <a:spLocks noChangeArrowheads="1"/>
            </p:cNvSpPr>
            <p:nvPr/>
          </p:nvSpPr>
          <p:spPr bwMode="auto">
            <a:xfrm>
              <a:off x="6154739" y="1571612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7" name="Oval 32"/>
            <p:cNvSpPr>
              <a:spLocks noChangeArrowheads="1"/>
            </p:cNvSpPr>
            <p:nvPr/>
          </p:nvSpPr>
          <p:spPr bwMode="auto">
            <a:xfrm>
              <a:off x="5146677" y="2220900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8" name="Oval 33"/>
            <p:cNvSpPr>
              <a:spLocks noChangeArrowheads="1"/>
            </p:cNvSpPr>
            <p:nvPr/>
          </p:nvSpPr>
          <p:spPr bwMode="auto">
            <a:xfrm>
              <a:off x="6154739" y="2220900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9" name="Oval 34"/>
            <p:cNvSpPr>
              <a:spLocks noChangeArrowheads="1"/>
            </p:cNvSpPr>
            <p:nvPr/>
          </p:nvSpPr>
          <p:spPr bwMode="auto">
            <a:xfrm>
              <a:off x="7162802" y="2220900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0" name="Oval 36"/>
            <p:cNvSpPr>
              <a:spLocks noChangeArrowheads="1"/>
            </p:cNvSpPr>
            <p:nvPr/>
          </p:nvSpPr>
          <p:spPr bwMode="auto">
            <a:xfrm>
              <a:off x="5505452" y="2868600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1" name="Oval 37"/>
            <p:cNvSpPr>
              <a:spLocks noChangeArrowheads="1"/>
            </p:cNvSpPr>
            <p:nvPr/>
          </p:nvSpPr>
          <p:spPr bwMode="auto">
            <a:xfrm>
              <a:off x="6154739" y="286860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2" name="Oval 38"/>
            <p:cNvSpPr>
              <a:spLocks noChangeArrowheads="1"/>
            </p:cNvSpPr>
            <p:nvPr/>
          </p:nvSpPr>
          <p:spPr bwMode="auto">
            <a:xfrm>
              <a:off x="6154739" y="351630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3" name="Oval 39"/>
            <p:cNvSpPr>
              <a:spLocks noChangeArrowheads="1"/>
            </p:cNvSpPr>
            <p:nvPr/>
          </p:nvSpPr>
          <p:spPr bwMode="auto">
            <a:xfrm>
              <a:off x="6802439" y="286860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4" name="Oval 40"/>
            <p:cNvSpPr>
              <a:spLocks noChangeArrowheads="1"/>
            </p:cNvSpPr>
            <p:nvPr/>
          </p:nvSpPr>
          <p:spPr bwMode="auto">
            <a:xfrm>
              <a:off x="7594602" y="2868600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5" name="Oval 41"/>
            <p:cNvSpPr>
              <a:spLocks noChangeArrowheads="1"/>
            </p:cNvSpPr>
            <p:nvPr/>
          </p:nvSpPr>
          <p:spPr bwMode="auto">
            <a:xfrm>
              <a:off x="7018339" y="351630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6" name="Oval 42"/>
            <p:cNvSpPr>
              <a:spLocks noChangeArrowheads="1"/>
            </p:cNvSpPr>
            <p:nvPr/>
          </p:nvSpPr>
          <p:spPr bwMode="auto">
            <a:xfrm>
              <a:off x="7599364" y="3516300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7" name="Oval 43"/>
            <p:cNvSpPr>
              <a:spLocks noChangeArrowheads="1"/>
            </p:cNvSpPr>
            <p:nvPr/>
          </p:nvSpPr>
          <p:spPr bwMode="auto">
            <a:xfrm>
              <a:off x="8242302" y="3516300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8" name="Line 44"/>
            <p:cNvSpPr>
              <a:spLocks noChangeShapeType="1"/>
            </p:cNvSpPr>
            <p:nvPr/>
          </p:nvSpPr>
          <p:spPr bwMode="auto">
            <a:xfrm flipH="1">
              <a:off x="5441956" y="1801800"/>
              <a:ext cx="725482" cy="444488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9" name="Line 45"/>
            <p:cNvSpPr>
              <a:spLocks noChangeShapeType="1"/>
            </p:cNvSpPr>
            <p:nvPr/>
          </p:nvSpPr>
          <p:spPr bwMode="auto">
            <a:xfrm>
              <a:off x="6332539" y="1931975"/>
              <a:ext cx="0" cy="288000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0" name="Line 46"/>
            <p:cNvSpPr>
              <a:spLocks noChangeShapeType="1"/>
            </p:cNvSpPr>
            <p:nvPr/>
          </p:nvSpPr>
          <p:spPr bwMode="auto">
            <a:xfrm>
              <a:off x="6524627" y="1817675"/>
              <a:ext cx="647700" cy="503237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1" name="Line 49"/>
            <p:cNvSpPr>
              <a:spLocks noChangeShapeType="1"/>
            </p:cNvSpPr>
            <p:nvPr/>
          </p:nvSpPr>
          <p:spPr bwMode="auto">
            <a:xfrm>
              <a:off x="6337302" y="2608250"/>
              <a:ext cx="0" cy="259200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2" name="Line 50"/>
            <p:cNvSpPr>
              <a:spLocks noChangeShapeType="1"/>
            </p:cNvSpPr>
            <p:nvPr/>
          </p:nvSpPr>
          <p:spPr bwMode="auto">
            <a:xfrm>
              <a:off x="6337302" y="3228962"/>
              <a:ext cx="0" cy="287338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3" name="Freeform 51"/>
            <p:cNvSpPr/>
            <p:nvPr/>
          </p:nvSpPr>
          <p:spPr bwMode="auto">
            <a:xfrm>
              <a:off x="7034214" y="2566975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44" name="Freeform 52"/>
            <p:cNvSpPr/>
            <p:nvPr/>
          </p:nvSpPr>
          <p:spPr bwMode="auto">
            <a:xfrm>
              <a:off x="7473952" y="2538400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45" name="Line 53"/>
            <p:cNvSpPr>
              <a:spLocks noChangeShapeType="1"/>
            </p:cNvSpPr>
            <p:nvPr/>
          </p:nvSpPr>
          <p:spPr bwMode="auto">
            <a:xfrm flipH="1">
              <a:off x="7278689" y="3157525"/>
              <a:ext cx="360363" cy="358775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6" name="Line 54"/>
            <p:cNvSpPr>
              <a:spLocks noChangeShapeType="1"/>
            </p:cNvSpPr>
            <p:nvPr/>
          </p:nvSpPr>
          <p:spPr bwMode="auto">
            <a:xfrm>
              <a:off x="7781927" y="3228962"/>
              <a:ext cx="0" cy="287338"/>
            </a:xfrm>
            <a:prstGeom prst="line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7" name="Freeform 55"/>
            <p:cNvSpPr/>
            <p:nvPr/>
          </p:nvSpPr>
          <p:spPr bwMode="auto">
            <a:xfrm>
              <a:off x="7921627" y="3138475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48" name="Freeform 52"/>
            <p:cNvSpPr/>
            <p:nvPr/>
          </p:nvSpPr>
          <p:spPr bwMode="auto">
            <a:xfrm>
              <a:off x="6144579" y="1347044"/>
              <a:ext cx="132080" cy="248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1239520" y="1293495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证明</a:t>
            </a:r>
            <a:r>
              <a:rPr kumimoji="1" lang="zh-CN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：</a:t>
            </a:r>
            <a:endParaRPr kumimoji="1" lang="zh-CN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6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91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927484" y="1636154"/>
            <a:ext cx="5715040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Wingdings" panose="05000000000000000000"/>
              </a:rPr>
              <a:t>度为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Wingdings" panose="05000000000000000000"/>
              </a:rPr>
              <a:t>m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Wingdings" panose="05000000000000000000"/>
              </a:rPr>
              <a:t>的树的其他重要特性（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Wingdings" panose="05000000000000000000"/>
              </a:rPr>
              <a:t>1/2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Wingdings" panose="05000000000000000000"/>
              </a:rPr>
              <a:t>）：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  <a:sym typeface="Wingdings" panose="0500000000000000000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61963" y="2056953"/>
            <a:ext cx="10382323" cy="113284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40000" tIns="144000" bIns="144000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结点个数表示：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为总结点个数，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i="1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为度为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0≤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≤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）的结点个数</a:t>
            </a:r>
            <a:endParaRPr lang="en-US" alt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0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+…+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i="1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endParaRPr lang="en-US" altLang="zh-CN" i="1" baseline="-250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2" name="组合 63"/>
          <p:cNvGrpSpPr/>
          <p:nvPr/>
        </p:nvGrpSpPr>
        <p:grpSpPr>
          <a:xfrm>
            <a:off x="952464" y="3144746"/>
            <a:ext cx="10287072" cy="3073400"/>
            <a:chOff x="571472" y="2928934"/>
            <a:chExt cx="7715304" cy="2305050"/>
          </a:xfrm>
        </p:grpSpPr>
        <p:grpSp>
          <p:nvGrpSpPr>
            <p:cNvPr id="3" name="组合 90"/>
            <p:cNvGrpSpPr/>
            <p:nvPr/>
          </p:nvGrpSpPr>
          <p:grpSpPr>
            <a:xfrm>
              <a:off x="571472" y="2928934"/>
              <a:ext cx="3746014" cy="2305050"/>
              <a:chOff x="214282" y="2714620"/>
              <a:chExt cx="3746014" cy="2305050"/>
            </a:xfrm>
          </p:grpSpPr>
          <p:sp>
            <p:nvSpPr>
              <p:cNvPr id="68" name="Freeform 55"/>
              <p:cNvSpPr/>
              <p:nvPr/>
            </p:nvSpPr>
            <p:spPr bwMode="auto">
              <a:xfrm>
                <a:off x="3349595" y="4281483"/>
                <a:ext cx="365149" cy="43340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2" y="246"/>
                  </a:cxn>
                </a:cxnLst>
                <a:rect l="0" t="0" r="r" b="b"/>
                <a:pathLst>
                  <a:path w="282" h="246">
                    <a:moveTo>
                      <a:pt x="0" y="0"/>
                    </a:moveTo>
                    <a:lnTo>
                      <a:pt x="282" y="246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9" name="Oval 35"/>
              <p:cNvSpPr>
                <a:spLocks noChangeArrowheads="1"/>
              </p:cNvSpPr>
              <p:nvPr/>
            </p:nvSpPr>
            <p:spPr bwMode="auto">
              <a:xfrm>
                <a:off x="214282" y="40116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E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0" name="Freeform 47"/>
              <p:cNvSpPr/>
              <p:nvPr/>
            </p:nvSpPr>
            <p:spPr bwMode="auto">
              <a:xfrm>
                <a:off x="453995" y="3724269"/>
                <a:ext cx="211120" cy="300039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0" y="144"/>
                  </a:cxn>
                </a:cxnLst>
                <a:rect l="0" t="0" r="r" b="b"/>
                <a:pathLst>
                  <a:path w="121" h="144">
                    <a:moveTo>
                      <a:pt x="121" y="0"/>
                    </a:moveTo>
                    <a:lnTo>
                      <a:pt x="0" y="144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1" name="Freeform 48"/>
              <p:cNvSpPr/>
              <p:nvPr/>
            </p:nvSpPr>
            <p:spPr bwMode="auto">
              <a:xfrm>
                <a:off x="879429" y="3686169"/>
                <a:ext cx="214314" cy="3238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5" y="147"/>
                  </a:cxn>
                </a:cxnLst>
                <a:rect l="0" t="0" r="r" b="b"/>
                <a:pathLst>
                  <a:path w="115" h="147">
                    <a:moveTo>
                      <a:pt x="0" y="0"/>
                    </a:moveTo>
                    <a:lnTo>
                      <a:pt x="115" y="147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2" name="Oval 31"/>
              <p:cNvSpPr>
                <a:spLocks noChangeArrowheads="1"/>
              </p:cNvSpPr>
              <p:nvPr/>
            </p:nvSpPr>
            <p:spPr bwMode="auto">
              <a:xfrm>
                <a:off x="1582707" y="2714620"/>
                <a:ext cx="360363" cy="36036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A</a:t>
                </a:r>
                <a:endPara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3" name="Oval 32"/>
              <p:cNvSpPr>
                <a:spLocks noChangeArrowheads="1"/>
              </p:cNvSpPr>
              <p:nvPr/>
            </p:nvSpPr>
            <p:spPr bwMode="auto">
              <a:xfrm>
                <a:off x="574645" y="3363908"/>
                <a:ext cx="360362" cy="36036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B</a:t>
                </a:r>
                <a:endPara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4" name="Oval 33"/>
              <p:cNvSpPr>
                <a:spLocks noChangeArrowheads="1"/>
              </p:cNvSpPr>
              <p:nvPr/>
            </p:nvSpPr>
            <p:spPr bwMode="auto">
              <a:xfrm>
                <a:off x="1582707" y="3363908"/>
                <a:ext cx="360363" cy="36036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C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5" name="Oval 34"/>
              <p:cNvSpPr>
                <a:spLocks noChangeArrowheads="1"/>
              </p:cNvSpPr>
              <p:nvPr/>
            </p:nvSpPr>
            <p:spPr bwMode="auto">
              <a:xfrm>
                <a:off x="2590770" y="3363908"/>
                <a:ext cx="360362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D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6" name="Oval 36"/>
              <p:cNvSpPr>
                <a:spLocks noChangeArrowheads="1"/>
              </p:cNvSpPr>
              <p:nvPr/>
            </p:nvSpPr>
            <p:spPr bwMode="auto">
              <a:xfrm>
                <a:off x="933420" y="4011608"/>
                <a:ext cx="360362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F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7" name="Oval 37"/>
              <p:cNvSpPr>
                <a:spLocks noChangeArrowheads="1"/>
              </p:cNvSpPr>
              <p:nvPr/>
            </p:nvSpPr>
            <p:spPr bwMode="auto">
              <a:xfrm>
                <a:off x="1582707" y="40116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G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8" name="Oval 38"/>
              <p:cNvSpPr>
                <a:spLocks noChangeArrowheads="1"/>
              </p:cNvSpPr>
              <p:nvPr/>
            </p:nvSpPr>
            <p:spPr bwMode="auto">
              <a:xfrm>
                <a:off x="1582707" y="46593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J</a:t>
                </a:r>
                <a:endPara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9" name="Oval 39"/>
              <p:cNvSpPr>
                <a:spLocks noChangeArrowheads="1"/>
              </p:cNvSpPr>
              <p:nvPr/>
            </p:nvSpPr>
            <p:spPr bwMode="auto">
              <a:xfrm>
                <a:off x="2230407" y="40116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H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80" name="Oval 40"/>
              <p:cNvSpPr>
                <a:spLocks noChangeArrowheads="1"/>
              </p:cNvSpPr>
              <p:nvPr/>
            </p:nvSpPr>
            <p:spPr bwMode="auto">
              <a:xfrm>
                <a:off x="3022570" y="4011608"/>
                <a:ext cx="360362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I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81" name="Oval 41"/>
              <p:cNvSpPr>
                <a:spLocks noChangeArrowheads="1"/>
              </p:cNvSpPr>
              <p:nvPr/>
            </p:nvSpPr>
            <p:spPr bwMode="auto">
              <a:xfrm>
                <a:off x="2446307" y="46593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K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82" name="Oval 42"/>
              <p:cNvSpPr>
                <a:spLocks noChangeArrowheads="1"/>
              </p:cNvSpPr>
              <p:nvPr/>
            </p:nvSpPr>
            <p:spPr bwMode="auto">
              <a:xfrm>
                <a:off x="3027332" y="46593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L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83" name="Oval 43"/>
              <p:cNvSpPr>
                <a:spLocks noChangeArrowheads="1"/>
              </p:cNvSpPr>
              <p:nvPr/>
            </p:nvSpPr>
            <p:spPr bwMode="auto">
              <a:xfrm>
                <a:off x="3599934" y="4659308"/>
                <a:ext cx="360362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M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84" name="Line 44"/>
              <p:cNvSpPr>
                <a:spLocks noChangeShapeType="1"/>
              </p:cNvSpPr>
              <p:nvPr/>
            </p:nvSpPr>
            <p:spPr bwMode="auto">
              <a:xfrm flipH="1">
                <a:off x="869924" y="2944808"/>
                <a:ext cx="725482" cy="444488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5" name="Line 45"/>
              <p:cNvSpPr>
                <a:spLocks noChangeShapeType="1"/>
              </p:cNvSpPr>
              <p:nvPr/>
            </p:nvSpPr>
            <p:spPr bwMode="auto">
              <a:xfrm>
                <a:off x="1760507" y="3074983"/>
                <a:ext cx="0" cy="28800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6" name="Line 46"/>
              <p:cNvSpPr>
                <a:spLocks noChangeShapeType="1"/>
              </p:cNvSpPr>
              <p:nvPr/>
            </p:nvSpPr>
            <p:spPr bwMode="auto">
              <a:xfrm>
                <a:off x="1952595" y="2960683"/>
                <a:ext cx="647700" cy="503237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7" name="Line 49"/>
              <p:cNvSpPr>
                <a:spLocks noChangeShapeType="1"/>
              </p:cNvSpPr>
              <p:nvPr/>
            </p:nvSpPr>
            <p:spPr bwMode="auto">
              <a:xfrm>
                <a:off x="1765270" y="3751258"/>
                <a:ext cx="0" cy="25920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8" name="Line 50"/>
              <p:cNvSpPr>
                <a:spLocks noChangeShapeType="1"/>
              </p:cNvSpPr>
              <p:nvPr/>
            </p:nvSpPr>
            <p:spPr bwMode="auto">
              <a:xfrm>
                <a:off x="1765270" y="4371970"/>
                <a:ext cx="0" cy="287338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9" name="Freeform 51"/>
              <p:cNvSpPr/>
              <p:nvPr/>
            </p:nvSpPr>
            <p:spPr bwMode="auto">
              <a:xfrm>
                <a:off x="2462182" y="3709983"/>
                <a:ext cx="220663" cy="301625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0" y="190"/>
                  </a:cxn>
                </a:cxnLst>
                <a:rect l="0" t="0" r="r" b="b"/>
                <a:pathLst>
                  <a:path w="139" h="190">
                    <a:moveTo>
                      <a:pt x="139" y="0"/>
                    </a:moveTo>
                    <a:lnTo>
                      <a:pt x="0" y="190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 bwMode="auto">
              <a:xfrm>
                <a:off x="2901920" y="3681408"/>
                <a:ext cx="265112" cy="3302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" y="208"/>
                  </a:cxn>
                </a:cxnLst>
                <a:rect l="0" t="0" r="r" b="b"/>
                <a:pathLst>
                  <a:path w="167" h="208">
                    <a:moveTo>
                      <a:pt x="0" y="0"/>
                    </a:moveTo>
                    <a:lnTo>
                      <a:pt x="167" y="208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2" name="Line 53"/>
              <p:cNvSpPr>
                <a:spLocks noChangeShapeType="1"/>
              </p:cNvSpPr>
              <p:nvPr/>
            </p:nvSpPr>
            <p:spPr bwMode="auto">
              <a:xfrm flipH="1">
                <a:off x="2706657" y="4300533"/>
                <a:ext cx="360363" cy="358775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4" name="Line 54"/>
              <p:cNvSpPr>
                <a:spLocks noChangeShapeType="1"/>
              </p:cNvSpPr>
              <p:nvPr/>
            </p:nvSpPr>
            <p:spPr bwMode="auto">
              <a:xfrm>
                <a:off x="3209895" y="4371970"/>
                <a:ext cx="0" cy="287338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5000628" y="3214686"/>
              <a:ext cx="3286148" cy="1454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342900" indent="-342900" algn="l"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zh-CN" sz="26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n=13,m=3</a:t>
              </a:r>
              <a:endParaRPr lang="en-US" altLang="zh-CN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arendon Lt BT" panose="02040604040505020204" charset="0"/>
              </a:endParaRPr>
            </a:p>
            <a:p>
              <a:pPr marL="342900" indent="-342900" algn="l"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zh-CN" sz="26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n</a:t>
              </a:r>
              <a:r>
                <a:rPr lang="en-US" altLang="zh-CN" sz="2665" b="0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0</a:t>
              </a:r>
              <a:r>
                <a:rPr lang="en-US" altLang="zh-CN" sz="26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=7,n</a:t>
              </a:r>
              <a:r>
                <a:rPr lang="en-US" altLang="zh-CN" sz="2665" b="0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1</a:t>
              </a:r>
              <a:r>
                <a:rPr lang="en-US" altLang="zh-CN" sz="26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=2,n</a:t>
              </a:r>
              <a:r>
                <a:rPr lang="en-US" altLang="zh-CN" sz="2665" b="0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2</a:t>
              </a:r>
              <a:r>
                <a:rPr lang="en-US" altLang="zh-CN" sz="26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=2,n</a:t>
              </a:r>
              <a:r>
                <a:rPr lang="en-US" altLang="zh-CN" sz="2665" b="0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3</a:t>
              </a:r>
              <a:r>
                <a:rPr lang="en-US" altLang="zh-CN" sz="26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=2</a:t>
              </a:r>
              <a:endParaRPr lang="en-US" altLang="zh-CN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arendon Lt BT" panose="02040604040505020204" charset="0"/>
              </a:endParaRPr>
            </a:p>
            <a:p>
              <a:pPr marL="342900" indent="-342900" algn="l"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zh-CN" sz="26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n=n</a:t>
              </a:r>
              <a:r>
                <a:rPr lang="en-US" altLang="zh-CN" sz="2665" b="0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0</a:t>
              </a:r>
              <a:r>
                <a:rPr lang="en-US" altLang="zh-CN" sz="26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+n</a:t>
              </a:r>
              <a:r>
                <a:rPr lang="en-US" altLang="zh-CN" sz="2665" b="0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1</a:t>
              </a:r>
              <a:r>
                <a:rPr lang="en-US" altLang="zh-CN" sz="26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+n</a:t>
              </a:r>
              <a:r>
                <a:rPr lang="en-US" altLang="zh-CN" sz="2665" b="0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2</a:t>
              </a:r>
              <a:r>
                <a:rPr lang="en-US" altLang="zh-CN" sz="26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+n</a:t>
              </a:r>
              <a:r>
                <a:rPr lang="en-US" altLang="zh-CN" sz="2665" b="0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3</a:t>
              </a:r>
              <a:r>
                <a:rPr lang="en-US" altLang="zh-CN" sz="26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arendon Lt BT" panose="02040604040505020204" charset="0"/>
                </a:rPr>
                <a:t>=13</a:t>
              </a:r>
              <a:endParaRPr lang="en-US" altLang="zh-CN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arendon Lt BT" panose="02040604040505020204" charset="0"/>
              </a:endParaRPr>
            </a:p>
          </p:txBody>
        </p:sp>
        <p:sp>
          <p:nvSpPr>
            <p:cNvPr id="67" name="右大括号 66"/>
            <p:cNvSpPr/>
            <p:nvPr/>
          </p:nvSpPr>
          <p:spPr>
            <a:xfrm>
              <a:off x="4643438" y="2928934"/>
              <a:ext cx="214314" cy="2214578"/>
            </a:xfrm>
            <a:prstGeom prst="rightBrace">
              <a:avLst/>
            </a:prstGeom>
            <a:ln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4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815724" y="1530956"/>
            <a:ext cx="6096043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Wingdings" panose="05000000000000000000"/>
              </a:rPr>
              <a:t>度为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Wingdings" panose="05000000000000000000"/>
              </a:rPr>
              <a:t>m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Wingdings" panose="05000000000000000000"/>
              </a:rPr>
              <a:t>的树的其他重要特性（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Wingdings" panose="05000000000000000000"/>
              </a:rPr>
              <a:t>2/2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  <a:sym typeface="Wingdings" panose="05000000000000000000"/>
              </a:rPr>
              <a:t>）：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  <a:sym typeface="Wingdings" panose="0500000000000000000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61963" y="2224381"/>
            <a:ext cx="11144328" cy="132207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在所有结点度之和中，一个度为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的结点贡献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个度，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…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，一个度为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的结点贡献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个度，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…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，一个度为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的结点贡献</a:t>
            </a:r>
            <a:r>
              <a:rPr lang="en-US" altLang="zh-CN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个度 </a:t>
            </a:r>
            <a:endParaRPr lang="en-US" altLang="zh-CN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600"/>
              </a:spcBef>
            </a:pPr>
            <a:r>
              <a:rPr lang="en-US" altLang="zh-CN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    </a:t>
            </a:r>
            <a:r>
              <a:rPr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</a:t>
            </a:r>
            <a:r>
              <a:rPr lang="zh-CN" altLang="en-US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 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所有结点度之和 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</a:t>
            </a:r>
            <a:r>
              <a:rPr lang="en-US" altLang="zh-CN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lang="en-US" altLang="zh-CN" i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baseline="-25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+2</a:t>
            </a:r>
            <a:r>
              <a:rPr lang="en-US" altLang="zh-CN" i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baseline="-25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+…+</a:t>
            </a:r>
            <a:r>
              <a:rPr lang="en-US" altLang="zh-CN" i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mn</a:t>
            </a:r>
            <a:r>
              <a:rPr lang="en-US" altLang="zh-CN" i="1" baseline="-25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lang="en-US" altLang="zh-CN" i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</a:t>
            </a:r>
            <a:endParaRPr lang="en-US" altLang="zh-CN" i="1" baseline="-250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2" name="组合 63"/>
          <p:cNvGrpSpPr/>
          <p:nvPr/>
        </p:nvGrpSpPr>
        <p:grpSpPr>
          <a:xfrm>
            <a:off x="1551305" y="3623945"/>
            <a:ext cx="10098405" cy="3073400"/>
            <a:chOff x="571472" y="2928934"/>
            <a:chExt cx="8215370" cy="2305050"/>
          </a:xfrm>
        </p:grpSpPr>
        <p:grpSp>
          <p:nvGrpSpPr>
            <p:cNvPr id="3" name="组合 90"/>
            <p:cNvGrpSpPr/>
            <p:nvPr/>
          </p:nvGrpSpPr>
          <p:grpSpPr>
            <a:xfrm>
              <a:off x="571472" y="2928934"/>
              <a:ext cx="3746014" cy="2305050"/>
              <a:chOff x="214282" y="2714620"/>
              <a:chExt cx="3746014" cy="2305050"/>
            </a:xfrm>
          </p:grpSpPr>
          <p:sp>
            <p:nvSpPr>
              <p:cNvPr id="68" name="Freeform 55"/>
              <p:cNvSpPr/>
              <p:nvPr/>
            </p:nvSpPr>
            <p:spPr bwMode="auto">
              <a:xfrm>
                <a:off x="3349595" y="4281483"/>
                <a:ext cx="365149" cy="43340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2" y="246"/>
                  </a:cxn>
                </a:cxnLst>
                <a:rect l="0" t="0" r="r" b="b"/>
                <a:pathLst>
                  <a:path w="282" h="246">
                    <a:moveTo>
                      <a:pt x="0" y="0"/>
                    </a:moveTo>
                    <a:lnTo>
                      <a:pt x="282" y="246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9" name="Oval 35"/>
              <p:cNvSpPr>
                <a:spLocks noChangeArrowheads="1"/>
              </p:cNvSpPr>
              <p:nvPr/>
            </p:nvSpPr>
            <p:spPr bwMode="auto">
              <a:xfrm>
                <a:off x="214282" y="40116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E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0" name="Freeform 47"/>
              <p:cNvSpPr/>
              <p:nvPr/>
            </p:nvSpPr>
            <p:spPr bwMode="auto">
              <a:xfrm>
                <a:off x="453995" y="3724269"/>
                <a:ext cx="211120" cy="300039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0" y="144"/>
                  </a:cxn>
                </a:cxnLst>
                <a:rect l="0" t="0" r="r" b="b"/>
                <a:pathLst>
                  <a:path w="121" h="144">
                    <a:moveTo>
                      <a:pt x="121" y="0"/>
                    </a:moveTo>
                    <a:lnTo>
                      <a:pt x="0" y="144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1" name="Freeform 48"/>
              <p:cNvSpPr/>
              <p:nvPr/>
            </p:nvSpPr>
            <p:spPr bwMode="auto">
              <a:xfrm>
                <a:off x="879429" y="3686169"/>
                <a:ext cx="214314" cy="3238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5" y="147"/>
                  </a:cxn>
                </a:cxnLst>
                <a:rect l="0" t="0" r="r" b="b"/>
                <a:pathLst>
                  <a:path w="115" h="147">
                    <a:moveTo>
                      <a:pt x="0" y="0"/>
                    </a:moveTo>
                    <a:lnTo>
                      <a:pt x="115" y="147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2" name="Oval 31"/>
              <p:cNvSpPr>
                <a:spLocks noChangeArrowheads="1"/>
              </p:cNvSpPr>
              <p:nvPr/>
            </p:nvSpPr>
            <p:spPr bwMode="auto">
              <a:xfrm>
                <a:off x="1582707" y="2714620"/>
                <a:ext cx="360363" cy="36036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A</a:t>
                </a:r>
                <a:endPara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3" name="Oval 32"/>
              <p:cNvSpPr>
                <a:spLocks noChangeArrowheads="1"/>
              </p:cNvSpPr>
              <p:nvPr/>
            </p:nvSpPr>
            <p:spPr bwMode="auto">
              <a:xfrm>
                <a:off x="574645" y="3363908"/>
                <a:ext cx="360362" cy="36036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B</a:t>
                </a:r>
                <a:endPara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4" name="Oval 33"/>
              <p:cNvSpPr>
                <a:spLocks noChangeArrowheads="1"/>
              </p:cNvSpPr>
              <p:nvPr/>
            </p:nvSpPr>
            <p:spPr bwMode="auto">
              <a:xfrm>
                <a:off x="1582707" y="3363908"/>
                <a:ext cx="360363" cy="36036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C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5" name="Oval 34"/>
              <p:cNvSpPr>
                <a:spLocks noChangeArrowheads="1"/>
              </p:cNvSpPr>
              <p:nvPr/>
            </p:nvSpPr>
            <p:spPr bwMode="auto">
              <a:xfrm>
                <a:off x="2590770" y="3363908"/>
                <a:ext cx="360362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D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6" name="Oval 36"/>
              <p:cNvSpPr>
                <a:spLocks noChangeArrowheads="1"/>
              </p:cNvSpPr>
              <p:nvPr/>
            </p:nvSpPr>
            <p:spPr bwMode="auto">
              <a:xfrm>
                <a:off x="933420" y="4011608"/>
                <a:ext cx="360362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F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7" name="Oval 37"/>
              <p:cNvSpPr>
                <a:spLocks noChangeArrowheads="1"/>
              </p:cNvSpPr>
              <p:nvPr/>
            </p:nvSpPr>
            <p:spPr bwMode="auto">
              <a:xfrm>
                <a:off x="1582707" y="40116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G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8" name="Oval 38"/>
              <p:cNvSpPr>
                <a:spLocks noChangeArrowheads="1"/>
              </p:cNvSpPr>
              <p:nvPr/>
            </p:nvSpPr>
            <p:spPr bwMode="auto">
              <a:xfrm>
                <a:off x="1582707" y="46593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J</a:t>
                </a:r>
                <a:endPara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79" name="Oval 39"/>
              <p:cNvSpPr>
                <a:spLocks noChangeArrowheads="1"/>
              </p:cNvSpPr>
              <p:nvPr/>
            </p:nvSpPr>
            <p:spPr bwMode="auto">
              <a:xfrm>
                <a:off x="2230407" y="40116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H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80" name="Oval 40"/>
              <p:cNvSpPr>
                <a:spLocks noChangeArrowheads="1"/>
              </p:cNvSpPr>
              <p:nvPr/>
            </p:nvSpPr>
            <p:spPr bwMode="auto">
              <a:xfrm>
                <a:off x="3022570" y="4011608"/>
                <a:ext cx="360362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I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81" name="Oval 41"/>
              <p:cNvSpPr>
                <a:spLocks noChangeArrowheads="1"/>
              </p:cNvSpPr>
              <p:nvPr/>
            </p:nvSpPr>
            <p:spPr bwMode="auto">
              <a:xfrm>
                <a:off x="2446307" y="46593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K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82" name="Oval 42"/>
              <p:cNvSpPr>
                <a:spLocks noChangeArrowheads="1"/>
              </p:cNvSpPr>
              <p:nvPr/>
            </p:nvSpPr>
            <p:spPr bwMode="auto">
              <a:xfrm>
                <a:off x="3027332" y="465930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L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83" name="Oval 43"/>
              <p:cNvSpPr>
                <a:spLocks noChangeArrowheads="1"/>
              </p:cNvSpPr>
              <p:nvPr/>
            </p:nvSpPr>
            <p:spPr bwMode="auto">
              <a:xfrm>
                <a:off x="3599934" y="4659308"/>
                <a:ext cx="360362" cy="36036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r>
                  <a:rPr lang="en-US" altLang="zh-CN" b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M</a:t>
                </a:r>
                <a:endPara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84" name="Line 44"/>
              <p:cNvSpPr>
                <a:spLocks noChangeShapeType="1"/>
              </p:cNvSpPr>
              <p:nvPr/>
            </p:nvSpPr>
            <p:spPr bwMode="auto">
              <a:xfrm flipH="1">
                <a:off x="869924" y="2944808"/>
                <a:ext cx="725482" cy="444488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5" name="Line 45"/>
              <p:cNvSpPr>
                <a:spLocks noChangeShapeType="1"/>
              </p:cNvSpPr>
              <p:nvPr/>
            </p:nvSpPr>
            <p:spPr bwMode="auto">
              <a:xfrm>
                <a:off x="1760507" y="3074983"/>
                <a:ext cx="0" cy="28800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6" name="Line 46"/>
              <p:cNvSpPr>
                <a:spLocks noChangeShapeType="1"/>
              </p:cNvSpPr>
              <p:nvPr/>
            </p:nvSpPr>
            <p:spPr bwMode="auto">
              <a:xfrm>
                <a:off x="1952595" y="2960683"/>
                <a:ext cx="647700" cy="503237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7" name="Line 49"/>
              <p:cNvSpPr>
                <a:spLocks noChangeShapeType="1"/>
              </p:cNvSpPr>
              <p:nvPr/>
            </p:nvSpPr>
            <p:spPr bwMode="auto">
              <a:xfrm>
                <a:off x="1765270" y="3751258"/>
                <a:ext cx="0" cy="25920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8" name="Line 50"/>
              <p:cNvSpPr>
                <a:spLocks noChangeShapeType="1"/>
              </p:cNvSpPr>
              <p:nvPr/>
            </p:nvSpPr>
            <p:spPr bwMode="auto">
              <a:xfrm>
                <a:off x="1765270" y="4371970"/>
                <a:ext cx="0" cy="287338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9" name="Freeform 51"/>
              <p:cNvSpPr/>
              <p:nvPr/>
            </p:nvSpPr>
            <p:spPr bwMode="auto">
              <a:xfrm>
                <a:off x="2462182" y="3709983"/>
                <a:ext cx="220663" cy="301625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0" y="190"/>
                  </a:cxn>
                </a:cxnLst>
                <a:rect l="0" t="0" r="r" b="b"/>
                <a:pathLst>
                  <a:path w="139" h="190">
                    <a:moveTo>
                      <a:pt x="139" y="0"/>
                    </a:moveTo>
                    <a:lnTo>
                      <a:pt x="0" y="190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 bwMode="auto">
              <a:xfrm>
                <a:off x="2901920" y="3681408"/>
                <a:ext cx="265112" cy="3302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" y="208"/>
                  </a:cxn>
                </a:cxnLst>
                <a:rect l="0" t="0" r="r" b="b"/>
                <a:pathLst>
                  <a:path w="167" h="208">
                    <a:moveTo>
                      <a:pt x="0" y="0"/>
                    </a:moveTo>
                    <a:lnTo>
                      <a:pt x="167" y="208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2" name="Line 53"/>
              <p:cNvSpPr>
                <a:spLocks noChangeShapeType="1"/>
              </p:cNvSpPr>
              <p:nvPr/>
            </p:nvSpPr>
            <p:spPr bwMode="auto">
              <a:xfrm flipH="1">
                <a:off x="2706657" y="4300533"/>
                <a:ext cx="360363" cy="358775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4" name="Line 54"/>
              <p:cNvSpPr>
                <a:spLocks noChangeShapeType="1"/>
              </p:cNvSpPr>
              <p:nvPr/>
            </p:nvSpPr>
            <p:spPr bwMode="auto">
              <a:xfrm>
                <a:off x="3209895" y="4371970"/>
                <a:ext cx="0" cy="287338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b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5000628" y="3214686"/>
              <a:ext cx="3786214" cy="1645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342900" indent="-342900" algn="l">
                <a:lnSpc>
                  <a:spcPts val="2800"/>
                </a:lnSpc>
                <a:spcBef>
                  <a:spcPts val="1200"/>
                </a:spcBef>
                <a:buBlip>
                  <a:blip r:embed="rId2"/>
                </a:buBlip>
              </a:pP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n=13,m=3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1200"/>
                </a:spcBef>
                <a:buBlip>
                  <a:blip r:embed="rId2"/>
                </a:buBlip>
              </a:pP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n</a:t>
              </a:r>
              <a:r>
                <a:rPr lang="en-US" altLang="zh-CN" sz="2665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1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=2,n</a:t>
              </a:r>
              <a:r>
                <a:rPr lang="en-US" altLang="zh-CN" sz="2665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2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=2,n</a:t>
              </a:r>
              <a:r>
                <a:rPr lang="en-US" altLang="zh-CN" sz="2665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3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=2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342900" indent="-342900" algn="l">
                <a:lnSpc>
                  <a:spcPts val="2800"/>
                </a:lnSpc>
                <a:spcBef>
                  <a:spcPts val="1200"/>
                </a:spcBef>
                <a:buBlip>
                  <a:blip r:embed="rId2"/>
                </a:buBlip>
              </a:pP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结点的度之和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=n</a:t>
              </a:r>
              <a:r>
                <a:rPr lang="en-US" altLang="zh-CN" sz="2665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1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+2n</a:t>
              </a:r>
              <a:r>
                <a:rPr lang="en-US" altLang="zh-CN" sz="2665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2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+3n</a:t>
              </a:r>
              <a:r>
                <a:rPr lang="en-US" altLang="zh-CN" sz="2665" baseline="-25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3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=2+4+6=12=n-1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67" name="右大括号 66"/>
            <p:cNvSpPr/>
            <p:nvPr/>
          </p:nvSpPr>
          <p:spPr>
            <a:xfrm>
              <a:off x="4643438" y="2928934"/>
              <a:ext cx="214314" cy="2214578"/>
            </a:xfrm>
            <a:prstGeom prst="rightBrace">
              <a:avLst/>
            </a:prstGeom>
            <a:ln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4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ChangeArrowheads="1"/>
          </p:cNvSpPr>
          <p:nvPr/>
        </p:nvSpPr>
        <p:spPr bwMode="auto">
          <a:xfrm>
            <a:off x="5941060" y="4114907"/>
            <a:ext cx="30988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9555" name="Text Box 3"/>
          <p:cNvSpPr txBox="1">
            <a:spLocks noChangeArrowheads="1"/>
          </p:cNvSpPr>
          <p:nvPr/>
        </p:nvSpPr>
        <p:spPr bwMode="auto">
          <a:xfrm>
            <a:off x="1047715" y="2209270"/>
            <a:ext cx="10572824" cy="160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一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棵度为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的树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中，若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有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个度为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4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的结点，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个度为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的结点，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个度为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的结点，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个度为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的结点，则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叶子结点个数是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(   )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A.41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B.82     	C.113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D.122</a:t>
            </a:r>
            <a:endParaRPr lang="en-US" altLang="zh-CN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279556" name="Text Box 4"/>
          <p:cNvSpPr txBox="1">
            <a:spLocks noChangeArrowheads="1"/>
          </p:cNvSpPr>
          <p:nvPr/>
        </p:nvSpPr>
        <p:spPr bwMode="auto">
          <a:xfrm>
            <a:off x="2447688" y="3925346"/>
            <a:ext cx="5952067" cy="501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注：本题为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2010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年全国考研题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279558" name="Text Box 6"/>
          <p:cNvSpPr txBox="1">
            <a:spLocks noChangeArrowheads="1"/>
          </p:cNvSpPr>
          <p:nvPr/>
        </p:nvSpPr>
        <p:spPr bwMode="auto">
          <a:xfrm>
            <a:off x="1714469" y="4698785"/>
            <a:ext cx="9810819" cy="911860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 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 4</a:t>
            </a:r>
            <a:r>
              <a:rPr lang="zh-CN" altLang="en-US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 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 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0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4  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 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0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+10+1+10+20 = 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0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+41</a:t>
            </a:r>
            <a:r>
              <a:rPr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4469" y="5211794"/>
            <a:ext cx="8667811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 = 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度之和 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 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+2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+3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+4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4  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 122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，得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 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 123</a:t>
            </a:r>
            <a:r>
              <a:rPr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4469" y="5672251"/>
            <a:ext cx="523878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0  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 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-41 = 123-41 = 82</a:t>
            </a:r>
            <a:r>
              <a:rPr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2969" y="6237407"/>
            <a:ext cx="2762269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答案为</a:t>
            </a:r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B</a:t>
            </a:r>
            <a:r>
              <a:rPr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33307" y="1735878"/>
            <a:ext cx="1048173" cy="978747"/>
            <a:chOff x="214282" y="142852"/>
            <a:chExt cx="1000100" cy="1071569"/>
          </a:xfrm>
        </p:grpSpPr>
        <p:sp>
          <p:nvSpPr>
            <p:cNvPr id="4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Calibri" panose="020F0502020204030204" charset="0"/>
                <a:ea typeface="方正楷体_GB2312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5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Calibri" panose="020F0502020204030204" charset="0"/>
                <a:ea typeface="方正楷体_GB2312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6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Calibri" panose="020F0502020204030204" charset="0"/>
                <a:ea typeface="方正楷体_GB2312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gray">
            <a:xfrm>
              <a:off x="317685" y="428357"/>
              <a:ext cx="805412" cy="46023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135" b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2135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3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1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8" grpId="0" bldLvl="0" animBg="1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1391460" y="2226711"/>
            <a:ext cx="9048813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度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为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的树中第</a:t>
            </a:r>
            <a:r>
              <a:rPr kumimoji="1" lang="en-US" altLang="zh-CN" sz="2665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层上至多有</a:t>
            </a:r>
            <a:r>
              <a:rPr kumimoji="1" lang="en-US" altLang="zh-CN" sz="2665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en-US" altLang="zh-CN" sz="2665" i="1" baseline="30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kumimoji="1" lang="en-US" altLang="zh-CN" sz="2665" baseline="30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个结点（</a:t>
            </a: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kumimoji="1" lang="en-US" altLang="zh-CN" sz="2665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≥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4" name="Line 20"/>
          <p:cNvSpPr>
            <a:spLocks noChangeShapeType="1"/>
          </p:cNvSpPr>
          <p:nvPr/>
        </p:nvSpPr>
        <p:spPr bwMode="auto">
          <a:xfrm flipH="1">
            <a:off x="2920352" y="3257754"/>
            <a:ext cx="1058332" cy="675215"/>
          </a:xfrm>
          <a:prstGeom prst="lin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/>
          <a:lstStyle/>
          <a:p>
            <a:endParaRPr lang="zh-CN" altLang="en-US" sz="3200"/>
          </a:p>
        </p:txBody>
      </p:sp>
      <p:sp>
        <p:nvSpPr>
          <p:cNvPr id="6" name="Line 21"/>
          <p:cNvSpPr>
            <a:spLocks noChangeShapeType="1"/>
          </p:cNvSpPr>
          <p:nvPr/>
        </p:nvSpPr>
        <p:spPr bwMode="auto">
          <a:xfrm>
            <a:off x="4171301" y="3502493"/>
            <a:ext cx="0" cy="478367"/>
          </a:xfrm>
          <a:prstGeom prst="lin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/>
          <a:lstStyle/>
          <a:p>
            <a:endParaRPr lang="zh-CN" altLang="en-US" sz="3200"/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>
            <a:off x="4266552" y="3257754"/>
            <a:ext cx="1225571" cy="675215"/>
          </a:xfrm>
          <a:prstGeom prst="lin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/>
          <a:lstStyle/>
          <a:p>
            <a:endParaRPr lang="zh-CN" altLang="en-US" sz="320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978684" y="3067256"/>
            <a:ext cx="385233" cy="38311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634601" y="3930857"/>
            <a:ext cx="385233" cy="38311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980801" y="3930857"/>
            <a:ext cx="385233" cy="38311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5322768" y="3930857"/>
            <a:ext cx="385233" cy="38311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2" name="TextBox 11"/>
          <p:cNvSpPr txBox="1"/>
          <p:nvPr/>
        </p:nvSpPr>
        <p:spPr>
          <a:xfrm>
            <a:off x="2063097" y="4869288"/>
            <a:ext cx="495303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度为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的树第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层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至多有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</a:t>
            </a:r>
            <a:endParaRPr kumimoji="1"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343025" y="1638300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性质</a:t>
            </a:r>
            <a:r>
              <a:rPr kumimoji="1" 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2</a:t>
            </a:r>
            <a:r>
              <a:rPr kumimoji="1" 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：</a:t>
            </a:r>
            <a:endParaRPr kumimoji="1" 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15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1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pic>
        <p:nvPicPr>
          <p:cNvPr id="17" name="图片 16" descr="exclamation-mark-5848806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6167755" y="2728595"/>
            <a:ext cx="3858895" cy="3858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2014855" y="2060145"/>
            <a:ext cx="9398027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高度为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h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次树至多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有</a:t>
            </a:r>
            <a:r>
              <a:rPr kumimoji="1" lang="zh-CN" altLang="en-US" sz="2665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</a:t>
            </a:r>
            <a:r>
              <a:rPr kumimoji="1"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个结点。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9" name="图片 8" descr="business-card-1015417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330960" y="2571750"/>
            <a:ext cx="9848215" cy="4400550"/>
          </a:xfrm>
          <a:prstGeom prst="rect">
            <a:avLst/>
          </a:prstGeom>
        </p:spPr>
      </p:pic>
      <p:graphicFrame>
        <p:nvGraphicFramePr>
          <p:cNvPr id="57350" name="Object 6"/>
          <p:cNvGraphicFramePr>
            <a:graphicFrameLocks noChangeAspect="1"/>
          </p:cNvGraphicFramePr>
          <p:nvPr/>
        </p:nvGraphicFramePr>
        <p:xfrm>
          <a:off x="5802420" y="1939474"/>
          <a:ext cx="90593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2" imgW="10972800" imgH="10058400" progId="Equations">
                  <p:embed/>
                </p:oleObj>
              </mc:Choice>
              <mc:Fallback>
                <p:oleObj name="Equation" r:id="rId2" imgW="10972800" imgH="10058400" progId="Equations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02420" y="1939474"/>
                        <a:ext cx="905933" cy="838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9"/>
          <p:cNvGrpSpPr/>
          <p:nvPr/>
        </p:nvGrpSpPr>
        <p:grpSpPr>
          <a:xfrm>
            <a:off x="2737451" y="3194455"/>
            <a:ext cx="4762533" cy="3238523"/>
            <a:chOff x="928662" y="1500174"/>
            <a:chExt cx="3571900" cy="2428892"/>
          </a:xfrm>
        </p:grpSpPr>
        <p:sp>
          <p:nvSpPr>
            <p:cNvPr id="5" name="TextBox 4"/>
            <p:cNvSpPr txBox="1"/>
            <p:nvPr/>
          </p:nvSpPr>
          <p:spPr>
            <a:xfrm>
              <a:off x="928662" y="1500174"/>
              <a:ext cx="3571900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66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m</a:t>
              </a:r>
              <a:r>
                <a:rPr kumimoji="1"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次树每层最多结点数：</a:t>
              </a:r>
              <a:endPara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0100" y="2000240"/>
              <a:ext cx="2571768" cy="1607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ts val="3200"/>
                </a:lnSpc>
                <a:buBlip>
                  <a:blip r:embed="rId4"/>
                </a:buBlip>
              </a:pP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第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1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层：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1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457200" indent="-457200" algn="l">
                <a:lnSpc>
                  <a:spcPts val="3200"/>
                </a:lnSpc>
                <a:buBlip>
                  <a:blip r:embed="rId4"/>
                </a:buBlip>
              </a:pP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第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2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层：</a:t>
              </a:r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m</a:t>
              </a:r>
              <a:r>
                <a:rPr lang="en-US" altLang="zh-CN" sz="2665" baseline="30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1</a:t>
              </a:r>
              <a:endParaRPr lang="en-US" altLang="zh-CN" sz="2665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457200" indent="-457200" algn="l">
                <a:lnSpc>
                  <a:spcPts val="3200"/>
                </a:lnSpc>
                <a:buBlip>
                  <a:blip r:embed="rId4"/>
                </a:buBlip>
              </a:pP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第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3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层：</a:t>
              </a:r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m</a:t>
              </a:r>
              <a:r>
                <a:rPr lang="en-US" altLang="zh-CN" sz="2665" baseline="30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2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457200" indent="-457200" algn="l">
                <a:lnSpc>
                  <a:spcPts val="3200"/>
                </a:lnSpc>
                <a:buBlip>
                  <a:blip r:embed="rId4"/>
                </a:buBlip>
              </a:pP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Symbol" panose="05050102010706020507"/>
                </a:rPr>
                <a:t>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marL="457200" indent="-457200" algn="l">
                <a:lnSpc>
                  <a:spcPts val="3200"/>
                </a:lnSpc>
                <a:buBlip>
                  <a:blip r:embed="rId4"/>
                </a:buBlip>
              </a:pP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第</a:t>
              </a:r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h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层：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 </a:t>
              </a:r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m</a:t>
              </a:r>
              <a:r>
                <a:rPr lang="en-US" altLang="zh-CN" sz="2665" i="1" baseline="30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h</a:t>
              </a:r>
              <a:r>
                <a:rPr lang="en-US" altLang="zh-CN" sz="2665" baseline="30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-1</a:t>
              </a:r>
              <a:endParaRPr lang="en-US" altLang="zh-CN" sz="2665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8" name="右大括号 7"/>
            <p:cNvSpPr/>
            <p:nvPr/>
          </p:nvSpPr>
          <p:spPr>
            <a:xfrm>
              <a:off x="3143240" y="2143116"/>
              <a:ext cx="142876" cy="178595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665"/>
            </a:p>
          </p:txBody>
        </p:sp>
        <p:pic>
          <p:nvPicPr>
            <p:cNvPr id="57352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67085" y="2643182"/>
              <a:ext cx="847725" cy="65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239520" y="1580515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性质</a:t>
            </a:r>
            <a:r>
              <a:rPr kumimoji="1" 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3</a:t>
            </a:r>
            <a:r>
              <a:rPr kumimoji="1" 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：</a:t>
            </a:r>
            <a:endParaRPr kumimoji="1" 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15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1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1104476" y="2155802"/>
            <a:ext cx="11444817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具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有</a:t>
            </a:r>
            <a:r>
              <a:rPr kumimoji="1" lang="en-US" altLang="zh-CN" sz="2665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个结点的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次树的</a:t>
            </a:r>
            <a:r>
              <a:rPr kumimoji="1"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最小高度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为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</a:t>
            </a:r>
            <a:r>
              <a:rPr kumimoji="1" lang="en-US" altLang="zh-CN" sz="2665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log</a:t>
            </a:r>
            <a:r>
              <a:rPr kumimoji="1" lang="en-US" altLang="zh-CN" sz="2665" i="1" baseline="-30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(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(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-1)+1)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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5810251" y="3200400"/>
            <a:ext cx="1219200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 sz="3200"/>
          </a:p>
        </p:txBody>
      </p:sp>
      <p:grpSp>
        <p:nvGrpSpPr>
          <p:cNvPr id="2" name="组合 32"/>
          <p:cNvGrpSpPr/>
          <p:nvPr/>
        </p:nvGrpSpPr>
        <p:grpSpPr>
          <a:xfrm>
            <a:off x="1429564" y="2792504"/>
            <a:ext cx="9751765" cy="2905997"/>
            <a:chOff x="928663" y="1857364"/>
            <a:chExt cx="7313824" cy="2179498"/>
          </a:xfrm>
        </p:grpSpPr>
        <p:sp>
          <p:nvSpPr>
            <p:cNvPr id="7" name="Text Box 32"/>
            <p:cNvSpPr txBox="1">
              <a:spLocks noChangeArrowheads="1"/>
            </p:cNvSpPr>
            <p:nvPr/>
          </p:nvSpPr>
          <p:spPr bwMode="auto">
            <a:xfrm>
              <a:off x="1785918" y="1857364"/>
              <a:ext cx="1500198" cy="683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n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=10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，</a:t>
              </a:r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m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=3</a:t>
              </a:r>
              <a:endParaRPr lang="en-US" altLang="zh-CN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H="1">
              <a:off x="1571604" y="2571746"/>
              <a:ext cx="798512" cy="500063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1" name="Line 21"/>
            <p:cNvSpPr>
              <a:spLocks noChangeShapeType="1"/>
            </p:cNvSpPr>
            <p:nvPr/>
          </p:nvSpPr>
          <p:spPr bwMode="auto">
            <a:xfrm>
              <a:off x="2534675" y="2715108"/>
              <a:ext cx="0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2586017" y="2571746"/>
              <a:ext cx="914413" cy="500063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 flipH="1">
              <a:off x="1071538" y="3187100"/>
              <a:ext cx="434976" cy="59909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 flipH="1">
              <a:off x="1435077" y="3258538"/>
              <a:ext cx="71438" cy="50482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5" name="Line 25"/>
            <p:cNvSpPr>
              <a:spLocks noChangeShapeType="1"/>
            </p:cNvSpPr>
            <p:nvPr/>
          </p:nvSpPr>
          <p:spPr bwMode="auto">
            <a:xfrm>
              <a:off x="1588000" y="3307676"/>
              <a:ext cx="215901" cy="5032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 flipH="1">
              <a:off x="2143107" y="3187100"/>
              <a:ext cx="371471" cy="59909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 flipH="1">
              <a:off x="2500298" y="3357562"/>
              <a:ext cx="24329" cy="42862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8" name="Line 28"/>
            <p:cNvSpPr>
              <a:spLocks noChangeShapeType="1"/>
            </p:cNvSpPr>
            <p:nvPr/>
          </p:nvSpPr>
          <p:spPr bwMode="auto">
            <a:xfrm>
              <a:off x="2586016" y="3187100"/>
              <a:ext cx="342909" cy="59909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2370116" y="2428872"/>
              <a:ext cx="288926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23" name="Oval 8"/>
            <p:cNvSpPr>
              <a:spLocks noChangeArrowheads="1"/>
            </p:cNvSpPr>
            <p:nvPr/>
          </p:nvSpPr>
          <p:spPr bwMode="auto">
            <a:xfrm>
              <a:off x="1362052" y="3044225"/>
              <a:ext cx="288926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2371704" y="3044225"/>
              <a:ext cx="288926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3378181" y="3044225"/>
              <a:ext cx="288926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26" name="Oval 11"/>
            <p:cNvSpPr>
              <a:spLocks noChangeArrowheads="1"/>
            </p:cNvSpPr>
            <p:nvPr/>
          </p:nvSpPr>
          <p:spPr bwMode="auto">
            <a:xfrm>
              <a:off x="928663" y="3749524"/>
              <a:ext cx="288926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1290614" y="3749524"/>
              <a:ext cx="288926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1650977" y="3749524"/>
              <a:ext cx="288926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29" name="Oval 14"/>
            <p:cNvSpPr>
              <a:spLocks noChangeArrowheads="1"/>
            </p:cNvSpPr>
            <p:nvPr/>
          </p:nvSpPr>
          <p:spPr bwMode="auto">
            <a:xfrm>
              <a:off x="2009753" y="3749524"/>
              <a:ext cx="288926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2371704" y="3749524"/>
              <a:ext cx="288926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2732067" y="3749524"/>
              <a:ext cx="288926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456141" y="1956428"/>
              <a:ext cx="4786346" cy="991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>
                <a:lnSpc>
                  <a:spcPts val="3200"/>
                </a:lnSpc>
              </a:pPr>
              <a:r>
                <a:rPr kumimoji="1" lang="zh-CN" altLang="en-US" sz="2665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最小高度</a:t>
              </a:r>
              <a:r>
                <a:rPr kumimoji="1"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 </a:t>
              </a:r>
              <a:r>
                <a:rPr kumimoji="1"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</a:t>
              </a:r>
              <a:r>
                <a:rPr kumimoji="1"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Symbol" panose="05050102010706020507" pitchFamily="18" charset="2"/>
                </a:rPr>
                <a:t> </a:t>
              </a:r>
              <a:r>
                <a:rPr kumimoji="1"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log</a:t>
              </a:r>
              <a:r>
                <a:rPr kumimoji="1" lang="en-US" altLang="zh-CN" sz="2665" baseline="-30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3</a:t>
              </a:r>
              <a:r>
                <a:rPr kumimoji="1"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(10 ×(3-1)+1)</a:t>
              </a:r>
              <a:r>
                <a:rPr kumimoji="1"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Symbol" panose="05050102010706020507" pitchFamily="18" charset="2"/>
                </a:rPr>
                <a:t></a:t>
              </a:r>
              <a:endPara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endParaRPr>
            </a:p>
            <a:p>
              <a:pPr algn="l">
                <a:lnSpc>
                  <a:spcPts val="3200"/>
                </a:lnSpc>
              </a:pPr>
              <a:r>
                <a:rPr kumimoji="1"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Symbol" panose="05050102010706020507" pitchFamily="18" charset="2"/>
                </a:rPr>
                <a:t>         =</a:t>
              </a:r>
              <a:r>
                <a:rPr kumimoji="1"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Symbol" panose="05050102010706020507" pitchFamily="18" charset="2"/>
                </a:rPr>
                <a:t> </a:t>
              </a:r>
              <a:r>
                <a:rPr kumimoji="1"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log</a:t>
              </a:r>
              <a:r>
                <a:rPr kumimoji="1" lang="en-US" altLang="zh-CN" sz="2665" baseline="-30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3</a:t>
              </a:r>
              <a:r>
                <a:rPr kumimoji="1"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21</a:t>
              </a:r>
              <a:r>
                <a:rPr kumimoji="1"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Symbol" panose="05050102010706020507" pitchFamily="18" charset="2"/>
                </a:rPr>
                <a:t> </a:t>
              </a:r>
              <a:endPara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endParaRPr>
            </a:p>
            <a:p>
              <a:pPr algn="l">
                <a:lnSpc>
                  <a:spcPts val="3200"/>
                </a:lnSpc>
              </a:pPr>
              <a:r>
                <a:rPr kumimoji="1"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Symbol" panose="05050102010706020507" pitchFamily="18" charset="2"/>
                </a:rPr>
                <a:t>         = 3</a:t>
              </a:r>
              <a:endPara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239520" y="1652270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性质</a:t>
            </a:r>
            <a:r>
              <a:rPr kumimoji="1" 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4</a:t>
            </a:r>
            <a:r>
              <a:rPr kumimoji="1" 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：</a:t>
            </a:r>
            <a:endParaRPr kumimoji="1" 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19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pic>
        <p:nvPicPr>
          <p:cNvPr id="20" name="图片 19" descr="graph-1019845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756275" y="3554730"/>
            <a:ext cx="4147185" cy="3535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2477743" y="3604406"/>
            <a:ext cx="7048549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设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含</a:t>
            </a:r>
            <a:r>
              <a:rPr kumimoji="1" lang="en-US" altLang="zh-CN" sz="2665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个结点的</a:t>
            </a:r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次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树的</a:t>
            </a:r>
            <a:r>
              <a:rPr kumimoji="1"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最小高度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为</a:t>
            </a:r>
            <a:r>
              <a:rPr kumimoji="1" lang="en-US" altLang="zh-CN" sz="2665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h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：</a:t>
            </a:r>
            <a:endParaRPr kumimoji="1" lang="zh-CN" altLang="en-US" sz="2665" baseline="30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73071" name="Text Box 15"/>
          <p:cNvSpPr txBox="1">
            <a:spLocks noChangeArrowheads="1"/>
          </p:cNvSpPr>
          <p:nvPr/>
        </p:nvSpPr>
        <p:spPr bwMode="auto">
          <a:xfrm>
            <a:off x="1924867" y="2237076"/>
            <a:ext cx="9810819" cy="111696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含</a:t>
            </a:r>
            <a:r>
              <a:rPr kumimoji="1" lang="en-US" altLang="zh-CN" sz="2665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个结点的</a:t>
            </a:r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次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树的最小高度是多少？最大高度是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多少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？</a:t>
            </a:r>
            <a:endParaRPr kumimoji="1"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just">
              <a:lnSpc>
                <a:spcPct val="100000"/>
              </a:lnSpc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 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看成是性质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4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的证明过程。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83410" y="4319905"/>
            <a:ext cx="8701405" cy="2852420"/>
            <a:chOff x="1462" y="6537"/>
            <a:chExt cx="11680" cy="3369"/>
          </a:xfrm>
        </p:grpSpPr>
        <p:sp>
          <p:nvSpPr>
            <p:cNvPr id="18" name="Text Box 32"/>
            <p:cNvSpPr txBox="1">
              <a:spLocks noChangeArrowheads="1"/>
            </p:cNvSpPr>
            <p:nvPr/>
          </p:nvSpPr>
          <p:spPr bwMode="auto">
            <a:xfrm>
              <a:off x="1577" y="8829"/>
              <a:ext cx="5328" cy="10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m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=3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，</a:t>
              </a:r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h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=3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：最多结点情况</a:t>
              </a:r>
              <a:endParaRPr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462" y="6537"/>
              <a:ext cx="4997" cy="2152"/>
              <a:chOff x="1462" y="6537"/>
              <a:chExt cx="4997" cy="2152"/>
            </a:xfrm>
          </p:grpSpPr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 flipH="1">
                <a:off x="2485" y="6762"/>
                <a:ext cx="1248" cy="68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3960" y="6877"/>
                <a:ext cx="0" cy="565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4072" y="6762"/>
                <a:ext cx="1475" cy="68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 flipH="1">
                <a:off x="1692" y="7557"/>
                <a:ext cx="680" cy="792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 flipH="1">
                <a:off x="2260" y="7669"/>
                <a:ext cx="113" cy="795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Line 25"/>
              <p:cNvSpPr>
                <a:spLocks noChangeShapeType="1"/>
              </p:cNvSpPr>
              <p:nvPr/>
            </p:nvSpPr>
            <p:spPr bwMode="auto">
              <a:xfrm>
                <a:off x="2485" y="7557"/>
                <a:ext cx="340" cy="792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 flipH="1">
                <a:off x="3392" y="7557"/>
                <a:ext cx="568" cy="792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7" name="Line 27"/>
              <p:cNvSpPr>
                <a:spLocks noChangeShapeType="1"/>
              </p:cNvSpPr>
              <p:nvPr/>
            </p:nvSpPr>
            <p:spPr bwMode="auto">
              <a:xfrm>
                <a:off x="3960" y="7669"/>
                <a:ext cx="0" cy="567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4072" y="7557"/>
                <a:ext cx="455" cy="792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 flipH="1">
                <a:off x="5095" y="7557"/>
                <a:ext cx="340" cy="792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0" name="Line 30"/>
              <p:cNvSpPr>
                <a:spLocks noChangeShapeType="1"/>
              </p:cNvSpPr>
              <p:nvPr/>
            </p:nvSpPr>
            <p:spPr bwMode="auto">
              <a:xfrm>
                <a:off x="5547" y="7669"/>
                <a:ext cx="113" cy="68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5660" y="7557"/>
                <a:ext cx="568" cy="792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2" name="Oval 7"/>
              <p:cNvSpPr>
                <a:spLocks noChangeArrowheads="1"/>
              </p:cNvSpPr>
              <p:nvPr/>
            </p:nvSpPr>
            <p:spPr bwMode="auto">
              <a:xfrm>
                <a:off x="3732" y="65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3" name="Oval 8"/>
              <p:cNvSpPr>
                <a:spLocks noChangeArrowheads="1"/>
              </p:cNvSpPr>
              <p:nvPr/>
            </p:nvSpPr>
            <p:spPr bwMode="auto">
              <a:xfrm>
                <a:off x="2145" y="7332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4" name="Oval 9"/>
              <p:cNvSpPr>
                <a:spLocks noChangeArrowheads="1"/>
              </p:cNvSpPr>
              <p:nvPr/>
            </p:nvSpPr>
            <p:spPr bwMode="auto">
              <a:xfrm>
                <a:off x="3735" y="7332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5" name="Oval 10"/>
              <p:cNvSpPr>
                <a:spLocks noChangeArrowheads="1"/>
              </p:cNvSpPr>
              <p:nvPr/>
            </p:nvSpPr>
            <p:spPr bwMode="auto">
              <a:xfrm>
                <a:off x="5320" y="7332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6" name="Oval 11"/>
              <p:cNvSpPr>
                <a:spLocks noChangeArrowheads="1"/>
              </p:cNvSpPr>
              <p:nvPr/>
            </p:nvSpPr>
            <p:spPr bwMode="auto">
              <a:xfrm>
                <a:off x="1462" y="82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7" name="Oval 12"/>
              <p:cNvSpPr>
                <a:spLocks noChangeArrowheads="1"/>
              </p:cNvSpPr>
              <p:nvPr/>
            </p:nvSpPr>
            <p:spPr bwMode="auto">
              <a:xfrm>
                <a:off x="2032" y="82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8" name="Oval 13"/>
              <p:cNvSpPr>
                <a:spLocks noChangeArrowheads="1"/>
              </p:cNvSpPr>
              <p:nvPr/>
            </p:nvSpPr>
            <p:spPr bwMode="auto">
              <a:xfrm>
                <a:off x="2600" y="82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Oval 14"/>
              <p:cNvSpPr>
                <a:spLocks noChangeArrowheads="1"/>
              </p:cNvSpPr>
              <p:nvPr/>
            </p:nvSpPr>
            <p:spPr bwMode="auto">
              <a:xfrm>
                <a:off x="3165" y="82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0" name="Oval 15"/>
              <p:cNvSpPr>
                <a:spLocks noChangeArrowheads="1"/>
              </p:cNvSpPr>
              <p:nvPr/>
            </p:nvSpPr>
            <p:spPr bwMode="auto">
              <a:xfrm>
                <a:off x="3735" y="82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1" name="Oval 16"/>
              <p:cNvSpPr>
                <a:spLocks noChangeArrowheads="1"/>
              </p:cNvSpPr>
              <p:nvPr/>
            </p:nvSpPr>
            <p:spPr bwMode="auto">
              <a:xfrm>
                <a:off x="4302" y="82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2" name="Oval 17"/>
              <p:cNvSpPr>
                <a:spLocks noChangeArrowheads="1"/>
              </p:cNvSpPr>
              <p:nvPr/>
            </p:nvSpPr>
            <p:spPr bwMode="auto">
              <a:xfrm>
                <a:off x="4867" y="82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3" name="Oval 18"/>
              <p:cNvSpPr>
                <a:spLocks noChangeArrowheads="1"/>
              </p:cNvSpPr>
              <p:nvPr/>
            </p:nvSpPr>
            <p:spPr bwMode="auto">
              <a:xfrm>
                <a:off x="5437" y="82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44" name="Oval 19"/>
              <p:cNvSpPr>
                <a:spLocks noChangeArrowheads="1"/>
              </p:cNvSpPr>
              <p:nvPr/>
            </p:nvSpPr>
            <p:spPr bwMode="auto">
              <a:xfrm>
                <a:off x="6005" y="82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00" y="6537"/>
              <a:ext cx="4311" cy="2152"/>
              <a:chOff x="7700" y="6537"/>
              <a:chExt cx="4311" cy="2152"/>
            </a:xfrm>
          </p:grpSpPr>
          <p:sp>
            <p:nvSpPr>
              <p:cNvPr id="45" name="Line 33"/>
              <p:cNvSpPr>
                <a:spLocks noChangeShapeType="1"/>
              </p:cNvSpPr>
              <p:nvPr/>
            </p:nvSpPr>
            <p:spPr bwMode="auto">
              <a:xfrm flipH="1">
                <a:off x="8722" y="6762"/>
                <a:ext cx="1248" cy="68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6" name="Line 34"/>
              <p:cNvSpPr>
                <a:spLocks noChangeShapeType="1"/>
              </p:cNvSpPr>
              <p:nvPr/>
            </p:nvSpPr>
            <p:spPr bwMode="auto">
              <a:xfrm>
                <a:off x="10197" y="6877"/>
                <a:ext cx="0" cy="565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7" name="Line 35"/>
              <p:cNvSpPr>
                <a:spLocks noChangeShapeType="1"/>
              </p:cNvSpPr>
              <p:nvPr/>
            </p:nvSpPr>
            <p:spPr bwMode="auto">
              <a:xfrm>
                <a:off x="10310" y="6762"/>
                <a:ext cx="1475" cy="68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8" name="Line 36"/>
              <p:cNvSpPr>
                <a:spLocks noChangeShapeType="1"/>
              </p:cNvSpPr>
              <p:nvPr/>
            </p:nvSpPr>
            <p:spPr bwMode="auto">
              <a:xfrm flipH="1">
                <a:off x="7930" y="7557"/>
                <a:ext cx="680" cy="79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endParaRPr lang="zh-CN" altLang="en-US" sz="2665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9" name="Oval 45"/>
              <p:cNvSpPr>
                <a:spLocks noChangeArrowheads="1"/>
              </p:cNvSpPr>
              <p:nvPr/>
            </p:nvSpPr>
            <p:spPr bwMode="auto">
              <a:xfrm>
                <a:off x="9970" y="65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0" name="Oval 46"/>
              <p:cNvSpPr>
                <a:spLocks noChangeArrowheads="1"/>
              </p:cNvSpPr>
              <p:nvPr/>
            </p:nvSpPr>
            <p:spPr bwMode="auto">
              <a:xfrm>
                <a:off x="8382" y="7332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1" name="Oval 47"/>
              <p:cNvSpPr>
                <a:spLocks noChangeArrowheads="1"/>
              </p:cNvSpPr>
              <p:nvPr/>
            </p:nvSpPr>
            <p:spPr bwMode="auto">
              <a:xfrm>
                <a:off x="9972" y="7332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2" name="Oval 48"/>
              <p:cNvSpPr>
                <a:spLocks noChangeArrowheads="1"/>
              </p:cNvSpPr>
              <p:nvPr/>
            </p:nvSpPr>
            <p:spPr bwMode="auto">
              <a:xfrm>
                <a:off x="11557" y="7332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  <p:sp>
            <p:nvSpPr>
              <p:cNvPr id="53" name="Oval 49"/>
              <p:cNvSpPr>
                <a:spLocks noChangeArrowheads="1"/>
              </p:cNvSpPr>
              <p:nvPr/>
            </p:nvSpPr>
            <p:spPr bwMode="auto">
              <a:xfrm>
                <a:off x="7700" y="8237"/>
                <a:ext cx="455" cy="452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zh-CN" altLang="en-US" sz="2665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4" name="Text Box 58"/>
            <p:cNvSpPr txBox="1">
              <a:spLocks noChangeArrowheads="1"/>
            </p:cNvSpPr>
            <p:nvPr/>
          </p:nvSpPr>
          <p:spPr bwMode="auto">
            <a:xfrm>
              <a:off x="7815" y="8829"/>
              <a:ext cx="5327" cy="10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m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=3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，</a:t>
              </a:r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h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=3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：最少结点情况</a:t>
              </a:r>
              <a:endParaRPr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514659" y="3497355"/>
            <a:ext cx="963084" cy="776817"/>
            <a:chOff x="1774825" y="5489593"/>
            <a:chExt cx="722313" cy="582613"/>
          </a:xfrm>
        </p:grpSpPr>
        <p:sp>
          <p:nvSpPr>
            <p:cNvPr id="57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 sz="3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63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64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marL="342900" indent="-342900" algn="ctr">
                  <a:buFont typeface="Wingdings" panose="05000000000000000000" pitchFamily="2" charset="2"/>
                  <a:buNone/>
                </a:pPr>
                <a:r>
                  <a:rPr lang="zh-CN" altLang="en-US" sz="2935" b="1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935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920327" y="2214245"/>
            <a:ext cx="1048173" cy="978747"/>
            <a:chOff x="214282" y="142852"/>
            <a:chExt cx="1000100" cy="1071569"/>
          </a:xfrm>
        </p:grpSpPr>
        <p:sp>
          <p:nvSpPr>
            <p:cNvPr id="6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Calibri" panose="020F0502020204030204" charset="0"/>
                <a:ea typeface="方正楷体_GB2312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7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Calibri" panose="020F0502020204030204" charset="0"/>
                <a:ea typeface="方正楷体_GB2312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8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Calibri" panose="020F0502020204030204" charset="0"/>
                <a:ea typeface="方正楷体_GB2312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gray">
            <a:xfrm>
              <a:off x="317685" y="428357"/>
              <a:ext cx="805412" cy="46023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135" b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示例</a:t>
              </a:r>
              <a:endParaRPr lang="zh-CN" altLang="en-US" sz="2135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 Box 35"/>
          <p:cNvSpPr txBox="1">
            <a:spLocks noChangeArrowheads="1"/>
          </p:cNvSpPr>
          <p:nvPr/>
        </p:nvSpPr>
        <p:spPr bwMode="auto">
          <a:xfrm>
            <a:off x="1239520" y="1508760"/>
            <a:ext cx="903160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性质</a:t>
            </a:r>
            <a:r>
              <a:rPr kumimoji="1" 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4</a:t>
            </a:r>
            <a:r>
              <a:rPr kumimoji="1" 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：</a:t>
            </a:r>
            <a:endParaRPr kumimoji="1" 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5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6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6"/>
          <p:cNvSpPr txBox="1"/>
          <p:nvPr/>
        </p:nvSpPr>
        <p:spPr>
          <a:xfrm>
            <a:off x="2149131" y="4431351"/>
            <a:ext cx="7786742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则有：</a:t>
            </a:r>
            <a:endParaRPr kumimoji="1" lang="zh-CN" altLang="en-US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1+3</a:t>
            </a:r>
            <a:r>
              <a:rPr kumimoji="1" lang="en-US" altLang="zh-CN" sz="2000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+3</a:t>
            </a:r>
            <a:r>
              <a:rPr kumimoji="1" lang="en-US" altLang="zh-CN" sz="2000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+…+3</a:t>
            </a:r>
            <a:r>
              <a:rPr kumimoji="1" lang="en-US" altLang="zh-CN" sz="2000" i="1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h</a:t>
            </a:r>
            <a:r>
              <a:rPr kumimoji="1" lang="en-US" altLang="zh-CN" sz="2000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-2   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&lt;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r>
              <a:rPr kumimoji="1" lang="en-US" altLang="zh-CN" sz="2000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 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≤ 1+3</a:t>
            </a:r>
            <a:r>
              <a:rPr kumimoji="1" lang="en-US" altLang="zh-CN" sz="2000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+3</a:t>
            </a:r>
            <a:r>
              <a:rPr kumimoji="1" lang="en-US" altLang="zh-CN" sz="2000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+…+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kumimoji="1" lang="en-US" altLang="zh-CN" sz="2000" i="1" baseline="30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h</a:t>
            </a:r>
            <a:r>
              <a:rPr kumimoji="1" lang="en-US" altLang="zh-CN" sz="2000" baseline="30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</a:t>
            </a:r>
            <a:endParaRPr kumimoji="1"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 (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kumimoji="1" lang="en-US" altLang="zh-CN" sz="2000" i="1" baseline="30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h</a:t>
            </a:r>
            <a:r>
              <a:rPr kumimoji="1" lang="en-US" altLang="zh-CN" sz="2000" baseline="30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-1)/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 &lt; </a:t>
            </a:r>
            <a:r>
              <a:rPr kumimoji="1" lang="en-US" altLang="zh-CN" sz="2000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 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≤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(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kumimoji="1" lang="en-US" altLang="zh-CN" sz="2000" i="1" baseline="30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h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-1)/2</a:t>
            </a:r>
            <a:endParaRPr kumimoji="1"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 3</a:t>
            </a:r>
            <a:r>
              <a:rPr kumimoji="1" lang="en-US" altLang="zh-CN" sz="2000" i="1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h</a:t>
            </a:r>
            <a:r>
              <a:rPr kumimoji="1" lang="en-US" altLang="zh-CN" sz="2000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 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&lt; 2</a:t>
            </a:r>
            <a:r>
              <a:rPr kumimoji="1" lang="en-US" altLang="zh-CN" sz="2000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+1 ≤ 3</a:t>
            </a:r>
            <a:r>
              <a:rPr kumimoji="1" lang="en-US" altLang="zh-CN" sz="2000" i="1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h</a:t>
            </a:r>
            <a:endParaRPr kumimoji="1" lang="en-US" altLang="zh-CN" sz="2000" i="1" baseline="30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即：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h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 </a:t>
            </a:r>
            <a:r>
              <a:rPr kumimoji="1" lang="en-US" altLang="zh-CN" sz="2000" baseline="30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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log</a:t>
            </a:r>
            <a:r>
              <a:rPr kumimoji="1" lang="en-US" altLang="zh-CN" sz="2000" baseline="-30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(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kumimoji="1" lang="en-US" altLang="zh-CN" sz="2000" i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+1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)</a:t>
            </a:r>
            <a:r>
              <a:rPr kumimoji="1" lang="en-US" altLang="zh-CN" sz="2000" baseline="30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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。</a:t>
            </a:r>
            <a:endParaRPr kumimoji="1" lang="zh-CN" altLang="en-US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  <a:sym typeface="Symbol" panose="05050102010706020507" pitchFamily="18" charset="2"/>
            </a:endParaRPr>
          </a:p>
        </p:txBody>
      </p:sp>
      <p:grpSp>
        <p:nvGrpSpPr>
          <p:cNvPr id="5" name="组合 64"/>
          <p:cNvGrpSpPr/>
          <p:nvPr/>
        </p:nvGrpSpPr>
        <p:grpSpPr>
          <a:xfrm>
            <a:off x="6292535" y="1648122"/>
            <a:ext cx="3956054" cy="2754330"/>
            <a:chOff x="428596" y="785794"/>
            <a:chExt cx="3956054" cy="2754330"/>
          </a:xfrm>
        </p:grpSpPr>
        <p:sp>
          <p:nvSpPr>
            <p:cNvPr id="6" name="Text Box 32"/>
            <p:cNvSpPr txBox="1">
              <a:spLocks noChangeArrowheads="1"/>
            </p:cNvSpPr>
            <p:nvPr/>
          </p:nvSpPr>
          <p:spPr bwMode="auto">
            <a:xfrm>
              <a:off x="1001687" y="2752387"/>
              <a:ext cx="3382963" cy="398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>
                          <a:tint val="50000"/>
                          <a:satMod val="300000"/>
                        </a:schemeClr>
                      </a:gs>
                      <a:gs pos="35000">
                        <a:schemeClr val="accent2">
                          <a:tint val="37000"/>
                          <a:satMod val="300000"/>
                        </a:schemeClr>
                      </a:gs>
                      <a:gs pos="100000">
                        <a:schemeClr val="accent2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zh-CN" altLang="en-US" sz="2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最多结点情况，结点个数：</a:t>
              </a:r>
              <a:endPara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Line 20"/>
            <p:cNvSpPr>
              <a:spLocks noChangeShapeType="1"/>
            </p:cNvSpPr>
            <p:nvPr/>
          </p:nvSpPr>
          <p:spPr bwMode="auto">
            <a:xfrm flipH="1">
              <a:off x="1736748" y="990592"/>
              <a:ext cx="792163" cy="4318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Line 21"/>
            <p:cNvSpPr>
              <a:spLocks noChangeShapeType="1"/>
            </p:cNvSpPr>
            <p:nvPr/>
          </p:nvSpPr>
          <p:spPr bwMode="auto">
            <a:xfrm>
              <a:off x="2673373" y="1063617"/>
              <a:ext cx="0" cy="358775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Line 22"/>
            <p:cNvSpPr>
              <a:spLocks noChangeShapeType="1"/>
            </p:cNvSpPr>
            <p:nvPr/>
          </p:nvSpPr>
          <p:spPr bwMode="auto">
            <a:xfrm>
              <a:off x="2744810" y="990592"/>
              <a:ext cx="936625" cy="4318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Line 23"/>
            <p:cNvSpPr>
              <a:spLocks noChangeShapeType="1"/>
            </p:cNvSpPr>
            <p:nvPr/>
          </p:nvSpPr>
          <p:spPr bwMode="auto">
            <a:xfrm flipH="1">
              <a:off x="1233510" y="1495417"/>
              <a:ext cx="431800" cy="50323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Line 24"/>
            <p:cNvSpPr>
              <a:spLocks noChangeShapeType="1"/>
            </p:cNvSpPr>
            <p:nvPr/>
          </p:nvSpPr>
          <p:spPr bwMode="auto">
            <a:xfrm flipH="1">
              <a:off x="1593873" y="1566854"/>
              <a:ext cx="71438" cy="504825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>
              <a:off x="1736748" y="1495417"/>
              <a:ext cx="215900" cy="50323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 flipH="1">
              <a:off x="2313010" y="1495417"/>
              <a:ext cx="360363" cy="50323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Line 27"/>
            <p:cNvSpPr>
              <a:spLocks noChangeShapeType="1"/>
            </p:cNvSpPr>
            <p:nvPr/>
          </p:nvSpPr>
          <p:spPr bwMode="auto">
            <a:xfrm>
              <a:off x="2673373" y="1566854"/>
              <a:ext cx="0" cy="36036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Line 28"/>
            <p:cNvSpPr>
              <a:spLocks noChangeShapeType="1"/>
            </p:cNvSpPr>
            <p:nvPr/>
          </p:nvSpPr>
          <p:spPr bwMode="auto">
            <a:xfrm>
              <a:off x="2744810" y="1495417"/>
              <a:ext cx="288925" cy="50323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Line 29"/>
            <p:cNvSpPr>
              <a:spLocks noChangeShapeType="1"/>
            </p:cNvSpPr>
            <p:nvPr/>
          </p:nvSpPr>
          <p:spPr bwMode="auto">
            <a:xfrm flipH="1">
              <a:off x="3394098" y="1495417"/>
              <a:ext cx="215900" cy="50323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Line 30"/>
            <p:cNvSpPr>
              <a:spLocks noChangeShapeType="1"/>
            </p:cNvSpPr>
            <p:nvPr/>
          </p:nvSpPr>
          <p:spPr bwMode="auto">
            <a:xfrm>
              <a:off x="3681435" y="1566854"/>
              <a:ext cx="71438" cy="4318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Line 31"/>
            <p:cNvSpPr>
              <a:spLocks noChangeShapeType="1"/>
            </p:cNvSpPr>
            <p:nvPr/>
          </p:nvSpPr>
          <p:spPr bwMode="auto">
            <a:xfrm>
              <a:off x="3752873" y="1495417"/>
              <a:ext cx="360363" cy="50323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2528910" y="847717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Oval 8"/>
            <p:cNvSpPr>
              <a:spLocks noChangeArrowheads="1"/>
            </p:cNvSpPr>
            <p:nvPr/>
          </p:nvSpPr>
          <p:spPr bwMode="auto">
            <a:xfrm>
              <a:off x="1520848" y="1352542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4" name="Oval 9"/>
            <p:cNvSpPr>
              <a:spLocks noChangeArrowheads="1"/>
            </p:cNvSpPr>
            <p:nvPr/>
          </p:nvSpPr>
          <p:spPr bwMode="auto">
            <a:xfrm>
              <a:off x="2530498" y="1352542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5" name="Oval 10"/>
            <p:cNvSpPr>
              <a:spLocks noChangeArrowheads="1"/>
            </p:cNvSpPr>
            <p:nvPr/>
          </p:nvSpPr>
          <p:spPr bwMode="auto">
            <a:xfrm>
              <a:off x="3536973" y="1352542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6" name="Oval 11"/>
            <p:cNvSpPr>
              <a:spLocks noChangeArrowheads="1"/>
            </p:cNvSpPr>
            <p:nvPr/>
          </p:nvSpPr>
          <p:spPr bwMode="auto">
            <a:xfrm>
              <a:off x="1087460" y="1927217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7" name="Oval 12"/>
            <p:cNvSpPr>
              <a:spLocks noChangeArrowheads="1"/>
            </p:cNvSpPr>
            <p:nvPr/>
          </p:nvSpPr>
          <p:spPr bwMode="auto">
            <a:xfrm>
              <a:off x="1449410" y="1927217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8" name="Oval 13"/>
            <p:cNvSpPr>
              <a:spLocks noChangeArrowheads="1"/>
            </p:cNvSpPr>
            <p:nvPr/>
          </p:nvSpPr>
          <p:spPr bwMode="auto">
            <a:xfrm>
              <a:off x="1809773" y="1927217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9" name="Oval 14"/>
            <p:cNvSpPr>
              <a:spLocks noChangeArrowheads="1"/>
            </p:cNvSpPr>
            <p:nvPr/>
          </p:nvSpPr>
          <p:spPr bwMode="auto">
            <a:xfrm>
              <a:off x="2168548" y="1927217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0" name="Oval 15"/>
            <p:cNvSpPr>
              <a:spLocks noChangeArrowheads="1"/>
            </p:cNvSpPr>
            <p:nvPr/>
          </p:nvSpPr>
          <p:spPr bwMode="auto">
            <a:xfrm>
              <a:off x="2530498" y="1927217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1" name="Oval 16"/>
            <p:cNvSpPr>
              <a:spLocks noChangeArrowheads="1"/>
            </p:cNvSpPr>
            <p:nvPr/>
          </p:nvSpPr>
          <p:spPr bwMode="auto">
            <a:xfrm>
              <a:off x="2890860" y="1927217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Oval 17"/>
            <p:cNvSpPr>
              <a:spLocks noChangeArrowheads="1"/>
            </p:cNvSpPr>
            <p:nvPr/>
          </p:nvSpPr>
          <p:spPr bwMode="auto">
            <a:xfrm>
              <a:off x="3249635" y="1927217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3" name="Oval 18"/>
            <p:cNvSpPr>
              <a:spLocks noChangeArrowheads="1"/>
            </p:cNvSpPr>
            <p:nvPr/>
          </p:nvSpPr>
          <p:spPr bwMode="auto">
            <a:xfrm>
              <a:off x="3611585" y="1927217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4" name="Oval 19"/>
            <p:cNvSpPr>
              <a:spLocks noChangeArrowheads="1"/>
            </p:cNvSpPr>
            <p:nvPr/>
          </p:nvSpPr>
          <p:spPr bwMode="auto">
            <a:xfrm>
              <a:off x="3971948" y="1927217"/>
              <a:ext cx="288925" cy="2873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5" name="左大括号 84"/>
            <p:cNvSpPr/>
            <p:nvPr/>
          </p:nvSpPr>
          <p:spPr>
            <a:xfrm>
              <a:off x="857224" y="785794"/>
              <a:ext cx="142876" cy="1357322"/>
            </a:xfrm>
            <a:prstGeom prst="leftBrac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>
                          <a:tint val="50000"/>
                          <a:satMod val="300000"/>
                        </a:schemeClr>
                      </a:gs>
                      <a:gs pos="35000">
                        <a:schemeClr val="accent2">
                          <a:tint val="37000"/>
                          <a:satMod val="300000"/>
                        </a:schemeClr>
                      </a:gs>
                      <a:gs pos="100000">
                        <a:schemeClr val="accent2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6" name="TextBox 55"/>
            <p:cNvSpPr txBox="1"/>
            <p:nvPr/>
          </p:nvSpPr>
          <p:spPr>
            <a:xfrm>
              <a:off x="1139166" y="3141344"/>
              <a:ext cx="3071834" cy="398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>
                          <a:tint val="50000"/>
                          <a:satMod val="300000"/>
                        </a:schemeClr>
                      </a:gs>
                      <a:gs pos="35000">
                        <a:schemeClr val="accent2">
                          <a:tint val="37000"/>
                          <a:satMod val="300000"/>
                        </a:schemeClr>
                      </a:gs>
                      <a:gs pos="100000">
                        <a:schemeClr val="accent2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r>
                <a:rPr kumimoji="1" lang="en-US" altLang="zh-CN" sz="2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1+3</a:t>
              </a:r>
              <a:r>
                <a:rPr kumimoji="1" lang="en-US" altLang="zh-CN" sz="2000" baseline="30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kumimoji="1" lang="en-US" altLang="zh-CN" sz="2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+3</a:t>
              </a:r>
              <a:r>
                <a:rPr kumimoji="1" lang="en-US" altLang="zh-CN" sz="2000" baseline="30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kumimoji="1" lang="en-US" altLang="zh-CN" sz="2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+</a:t>
              </a:r>
              <a:r>
                <a:rPr kumimoji="1" lang="en-US" altLang="zh-CN" sz="2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…+3</a:t>
              </a:r>
              <a:r>
                <a:rPr kumimoji="1" lang="en-US" altLang="zh-CN" sz="2000" i="1" baseline="30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r>
                <a:rPr kumimoji="1" lang="en-US" altLang="zh-CN" sz="2000" baseline="30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</a:t>
              </a:r>
              <a:endParaRPr kumimoji="1" lang="en-US" altLang="zh-CN" sz="2000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7" name="TextBox 56"/>
            <p:cNvSpPr txBox="1"/>
            <p:nvPr/>
          </p:nvSpPr>
          <p:spPr>
            <a:xfrm>
              <a:off x="428596" y="1285860"/>
              <a:ext cx="428628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>
                          <a:tint val="50000"/>
                          <a:satMod val="300000"/>
                        </a:schemeClr>
                      </a:gs>
                      <a:gs pos="35000">
                        <a:schemeClr val="accent2">
                          <a:tint val="37000"/>
                          <a:satMod val="300000"/>
                        </a:schemeClr>
                      </a:gs>
                      <a:gs pos="100000">
                        <a:schemeClr val="accent2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r>
                <a:rPr lang="en-US" altLang="zh-CN" sz="2000" i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2000" i="1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8" name="下箭头 87"/>
            <p:cNvSpPr/>
            <p:nvPr/>
          </p:nvSpPr>
          <p:spPr>
            <a:xfrm>
              <a:off x="2428860" y="2357113"/>
              <a:ext cx="214314" cy="357190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9" name="Text Box 58"/>
          <p:cNvSpPr txBox="1">
            <a:spLocks noChangeArrowheads="1"/>
          </p:cNvSpPr>
          <p:nvPr/>
        </p:nvSpPr>
        <p:spPr bwMode="auto">
          <a:xfrm>
            <a:off x="3195320" y="3614420"/>
            <a:ext cx="3382645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最少结点情况，结点个数：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0" name="TextBox 62"/>
          <p:cNvSpPr txBox="1"/>
          <p:nvPr/>
        </p:nvSpPr>
        <p:spPr>
          <a:xfrm>
            <a:off x="3338195" y="4004945"/>
            <a:ext cx="3072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1+3</a:t>
            </a:r>
            <a:r>
              <a:rPr kumimoji="1" lang="en-US" altLang="zh-CN" sz="2000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+3</a:t>
            </a:r>
            <a:r>
              <a:rPr kumimoji="1" lang="en-US" altLang="zh-CN" sz="2000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+…+3</a:t>
            </a:r>
            <a:r>
              <a:rPr kumimoji="1" lang="en-US" altLang="zh-CN" sz="2000" i="1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r>
              <a:rPr kumimoji="1" lang="en-US" altLang="zh-CN" sz="2000" baseline="30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-2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</a:t>
            </a:r>
            <a:endParaRPr kumimoji="1" lang="en-US" altLang="zh-CN" sz="20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91" name="直接箭头连接符 90"/>
          <p:cNvCxnSpPr/>
          <p:nvPr/>
        </p:nvCxnSpPr>
        <p:spPr>
          <a:xfrm flipV="1">
            <a:off x="4676140" y="4404995"/>
            <a:ext cx="197485" cy="46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V="1">
            <a:off x="8023225" y="4433570"/>
            <a:ext cx="626745" cy="487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4783131" y="4868029"/>
            <a:ext cx="500066" cy="35719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873545" y="2117090"/>
            <a:ext cx="4146255" cy="1428750"/>
            <a:chOff x="803" y="2769"/>
            <a:chExt cx="6530" cy="2250"/>
          </a:xfrm>
        </p:grpSpPr>
        <p:sp>
          <p:nvSpPr>
            <p:cNvPr id="95" name="Line 33"/>
            <p:cNvSpPr>
              <a:spLocks noChangeShapeType="1"/>
            </p:cNvSpPr>
            <p:nvPr/>
          </p:nvSpPr>
          <p:spPr bwMode="auto">
            <a:xfrm flipH="1">
              <a:off x="4043" y="3092"/>
              <a:ext cx="1248" cy="68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Line 34"/>
            <p:cNvSpPr>
              <a:spLocks noChangeShapeType="1"/>
            </p:cNvSpPr>
            <p:nvPr/>
          </p:nvSpPr>
          <p:spPr bwMode="auto">
            <a:xfrm>
              <a:off x="5518" y="3207"/>
              <a:ext cx="0" cy="56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Line 35"/>
            <p:cNvSpPr>
              <a:spLocks noChangeShapeType="1"/>
            </p:cNvSpPr>
            <p:nvPr/>
          </p:nvSpPr>
          <p:spPr bwMode="auto">
            <a:xfrm>
              <a:off x="5630" y="3092"/>
              <a:ext cx="1475" cy="68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8" name="Line 36"/>
            <p:cNvSpPr>
              <a:spLocks noChangeShapeType="1"/>
            </p:cNvSpPr>
            <p:nvPr/>
          </p:nvSpPr>
          <p:spPr bwMode="auto">
            <a:xfrm flipH="1">
              <a:off x="3250" y="3887"/>
              <a:ext cx="680" cy="792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9" name="Oval 45"/>
            <p:cNvSpPr>
              <a:spLocks noChangeArrowheads="1"/>
            </p:cNvSpPr>
            <p:nvPr/>
          </p:nvSpPr>
          <p:spPr bwMode="auto">
            <a:xfrm>
              <a:off x="5290" y="2867"/>
              <a:ext cx="455" cy="45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0" name="Oval 46"/>
            <p:cNvSpPr>
              <a:spLocks noChangeArrowheads="1"/>
            </p:cNvSpPr>
            <p:nvPr/>
          </p:nvSpPr>
          <p:spPr bwMode="auto">
            <a:xfrm>
              <a:off x="3703" y="3662"/>
              <a:ext cx="455" cy="45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1" name="Oval 47"/>
            <p:cNvSpPr>
              <a:spLocks noChangeArrowheads="1"/>
            </p:cNvSpPr>
            <p:nvPr/>
          </p:nvSpPr>
          <p:spPr bwMode="auto">
            <a:xfrm>
              <a:off x="5293" y="3662"/>
              <a:ext cx="455" cy="45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2" name="Oval 48"/>
            <p:cNvSpPr>
              <a:spLocks noChangeArrowheads="1"/>
            </p:cNvSpPr>
            <p:nvPr/>
          </p:nvSpPr>
          <p:spPr bwMode="auto">
            <a:xfrm>
              <a:off x="6878" y="3662"/>
              <a:ext cx="455" cy="45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3" name="Oval 49"/>
            <p:cNvSpPr>
              <a:spLocks noChangeArrowheads="1"/>
            </p:cNvSpPr>
            <p:nvPr/>
          </p:nvSpPr>
          <p:spPr bwMode="auto">
            <a:xfrm>
              <a:off x="3020" y="4567"/>
              <a:ext cx="455" cy="45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下箭头 103"/>
            <p:cNvSpPr/>
            <p:nvPr/>
          </p:nvSpPr>
          <p:spPr>
            <a:xfrm>
              <a:off x="5379" y="4344"/>
              <a:ext cx="338" cy="563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左大括号 104"/>
            <p:cNvSpPr/>
            <p:nvPr/>
          </p:nvSpPr>
          <p:spPr>
            <a:xfrm>
              <a:off x="2660" y="2769"/>
              <a:ext cx="225" cy="2138"/>
            </a:xfrm>
            <a:prstGeom prst="leftBrac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6" name="TextBox 61"/>
            <p:cNvSpPr txBox="1"/>
            <p:nvPr/>
          </p:nvSpPr>
          <p:spPr>
            <a:xfrm>
              <a:off x="1985" y="3557"/>
              <a:ext cx="675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r>
                <a:rPr lang="en-US" altLang="zh-CN" sz="2000" i="1" smtClean="0"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2000" i="1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7" name="TextBox 65"/>
            <p:cNvSpPr txBox="1"/>
            <p:nvPr/>
          </p:nvSpPr>
          <p:spPr>
            <a:xfrm>
              <a:off x="803" y="3384"/>
              <a:ext cx="772" cy="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eaVert" wrap="square" rtlCol="0">
              <a:spAutoFit/>
            </a:bodyPr>
            <a:p>
              <a:r>
                <a:rPr lang="zh-CN" altLang="en-US" sz="2000" spc="6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</a:t>
              </a:r>
              <a:endParaRPr lang="zh-CN" altLang="en-US" sz="2000" spc="6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8" name="Text Box 35"/>
          <p:cNvSpPr txBox="1">
            <a:spLocks noChangeArrowheads="1"/>
          </p:cNvSpPr>
          <p:nvPr/>
        </p:nvSpPr>
        <p:spPr bwMode="auto">
          <a:xfrm>
            <a:off x="1239520" y="1508760"/>
            <a:ext cx="903160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性质</a:t>
            </a:r>
            <a:r>
              <a:rPr kumimoji="1" 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4</a:t>
            </a:r>
            <a:r>
              <a:rPr kumimoji="1" 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：</a:t>
            </a:r>
            <a:endParaRPr kumimoji="1" 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11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11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nimBg="1"/>
      <p:bldP spid="93" grpId="1" bldLvl="0" animBg="1"/>
      <p:bldP spid="93" grpId="2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1239484" y="2226072"/>
            <a:ext cx="3282932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665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最大高度？</a:t>
            </a:r>
            <a:endParaRPr kumimoji="1" lang="zh-CN" altLang="en-US" sz="2665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Symbol" panose="05050102010706020507" pitchFamily="18" charset="2"/>
            </a:endParaRPr>
          </a:p>
        </p:txBody>
      </p:sp>
      <p:grpSp>
        <p:nvGrpSpPr>
          <p:cNvPr id="2" name="组合 19"/>
          <p:cNvGrpSpPr/>
          <p:nvPr/>
        </p:nvGrpSpPr>
        <p:grpSpPr>
          <a:xfrm>
            <a:off x="3905235" y="2245011"/>
            <a:ext cx="1439333" cy="3284995"/>
            <a:chOff x="2928926" y="1249418"/>
            <a:chExt cx="1079500" cy="2463746"/>
          </a:xfrm>
        </p:grpSpPr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3428992" y="2022467"/>
              <a:ext cx="0" cy="28892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3428992" y="2711447"/>
              <a:ext cx="0" cy="28892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73068" name="Text Box 12"/>
            <p:cNvSpPr txBox="1">
              <a:spLocks noChangeArrowheads="1"/>
            </p:cNvSpPr>
            <p:nvPr/>
          </p:nvSpPr>
          <p:spPr bwMode="auto">
            <a:xfrm>
              <a:off x="3214678" y="2214554"/>
              <a:ext cx="576263" cy="492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4265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4265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065" name="Freeform 9"/>
            <p:cNvSpPr/>
            <p:nvPr/>
          </p:nvSpPr>
          <p:spPr bwMode="auto">
            <a:xfrm>
              <a:off x="3503601" y="3067051"/>
              <a:ext cx="336550" cy="4397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277"/>
                </a:cxn>
              </a:cxnLst>
              <a:rect l="0" t="0" r="r" b="b"/>
              <a:pathLst>
                <a:path w="212" h="277">
                  <a:moveTo>
                    <a:pt x="0" y="0"/>
                  </a:moveTo>
                  <a:lnTo>
                    <a:pt x="212" y="27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73064" name="Freeform 8"/>
            <p:cNvSpPr/>
            <p:nvPr/>
          </p:nvSpPr>
          <p:spPr bwMode="auto">
            <a:xfrm>
              <a:off x="3068626" y="3033714"/>
              <a:ext cx="319088" cy="428625"/>
            </a:xfrm>
            <a:custGeom>
              <a:avLst/>
              <a:gdLst/>
              <a:ahLst/>
              <a:cxnLst>
                <a:cxn ang="0">
                  <a:pos x="201" y="0"/>
                </a:cxn>
                <a:cxn ang="0">
                  <a:pos x="0" y="270"/>
                </a:cxn>
              </a:cxnLst>
              <a:rect l="0" t="0" r="r" b="b"/>
              <a:pathLst>
                <a:path w="201" h="270">
                  <a:moveTo>
                    <a:pt x="201" y="0"/>
                  </a:moveTo>
                  <a:lnTo>
                    <a:pt x="0" y="27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73067" name="Line 11"/>
            <p:cNvSpPr>
              <a:spLocks noChangeShapeType="1"/>
            </p:cNvSpPr>
            <p:nvPr/>
          </p:nvSpPr>
          <p:spPr bwMode="auto">
            <a:xfrm>
              <a:off x="3432164" y="3138489"/>
              <a:ext cx="0" cy="360363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73063" name="Line 7"/>
            <p:cNvSpPr>
              <a:spLocks noChangeShapeType="1"/>
            </p:cNvSpPr>
            <p:nvPr/>
          </p:nvSpPr>
          <p:spPr bwMode="auto">
            <a:xfrm>
              <a:off x="3432164" y="1555750"/>
              <a:ext cx="0" cy="28892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173058" name="Oval 2"/>
            <p:cNvSpPr>
              <a:spLocks noChangeArrowheads="1"/>
            </p:cNvSpPr>
            <p:nvPr/>
          </p:nvSpPr>
          <p:spPr bwMode="auto">
            <a:xfrm>
              <a:off x="3287701" y="1249418"/>
              <a:ext cx="288925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173059" name="Oval 3"/>
            <p:cNvSpPr>
              <a:spLocks noChangeArrowheads="1"/>
            </p:cNvSpPr>
            <p:nvPr/>
          </p:nvSpPr>
          <p:spPr bwMode="auto">
            <a:xfrm>
              <a:off x="3287701" y="1771650"/>
              <a:ext cx="288925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173060" name="Oval 4"/>
            <p:cNvSpPr>
              <a:spLocks noChangeArrowheads="1"/>
            </p:cNvSpPr>
            <p:nvPr/>
          </p:nvSpPr>
          <p:spPr bwMode="auto">
            <a:xfrm>
              <a:off x="3287701" y="2922589"/>
              <a:ext cx="288925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173061" name="Oval 5"/>
            <p:cNvSpPr>
              <a:spLocks noChangeArrowheads="1"/>
            </p:cNvSpPr>
            <p:nvPr/>
          </p:nvSpPr>
          <p:spPr bwMode="auto">
            <a:xfrm>
              <a:off x="2928926" y="3425826"/>
              <a:ext cx="288925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173062" name="Oval 6"/>
            <p:cNvSpPr>
              <a:spLocks noChangeArrowheads="1"/>
            </p:cNvSpPr>
            <p:nvPr/>
          </p:nvSpPr>
          <p:spPr bwMode="auto">
            <a:xfrm>
              <a:off x="3719501" y="3425826"/>
              <a:ext cx="288925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  <p:sp>
          <p:nvSpPr>
            <p:cNvPr id="173066" name="Oval 10"/>
            <p:cNvSpPr>
              <a:spLocks noChangeArrowheads="1"/>
            </p:cNvSpPr>
            <p:nvPr/>
          </p:nvSpPr>
          <p:spPr bwMode="auto">
            <a:xfrm>
              <a:off x="3287701" y="3425826"/>
              <a:ext cx="288925" cy="28733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/>
            </a:p>
          </p:txBody>
        </p:sp>
      </p:grp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142965" y="5911435"/>
            <a:ext cx="10191821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最大高度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为</a:t>
            </a:r>
            <a:r>
              <a:rPr kumimoji="1" lang="en-US" altLang="zh-CN" sz="2665" i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n</a:t>
            </a:r>
            <a:r>
              <a:rPr kumimoji="1"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-2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（某一层有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3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Symbol" panose="05050102010706020507" pitchFamily="18" charset="2"/>
              </a:rPr>
              <a:t>个结点，其他每层只有一个结点）。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1" name="右大括号 20"/>
          <p:cNvSpPr/>
          <p:nvPr/>
        </p:nvSpPr>
        <p:spPr>
          <a:xfrm>
            <a:off x="6000749" y="2388851"/>
            <a:ext cx="285752" cy="3048021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2" name="TextBox 21"/>
          <p:cNvSpPr txBox="1"/>
          <p:nvPr/>
        </p:nvSpPr>
        <p:spPr>
          <a:xfrm>
            <a:off x="6381752" y="3631267"/>
            <a:ext cx="95250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665" i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n</a:t>
            </a:r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rPr>
              <a:t>-2</a:t>
            </a:r>
            <a:endParaRPr kumimoji="1" lang="en-US" altLang="zh-CN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Symbol" panose="05050102010706020507" pitchFamily="18" charset="2"/>
            </a:endParaRPr>
          </a:p>
        </p:txBody>
      </p:sp>
      <p:sp>
        <p:nvSpPr>
          <p:cNvPr id="3" name="Text Box 35"/>
          <p:cNvSpPr txBox="1">
            <a:spLocks noChangeArrowheads="1"/>
          </p:cNvSpPr>
          <p:nvPr/>
        </p:nvSpPr>
        <p:spPr bwMode="auto">
          <a:xfrm>
            <a:off x="1239520" y="1508760"/>
            <a:ext cx="903160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性质</a:t>
            </a:r>
            <a:r>
              <a:rPr kumimoji="1" 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4</a:t>
            </a:r>
            <a:r>
              <a:rPr kumimoji="1" 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：</a:t>
            </a:r>
            <a:endParaRPr kumimoji="1" 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5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6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pic>
        <p:nvPicPr>
          <p:cNvPr id="4" name="图片 3" descr="question-mark-1019935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1945" y="1988820"/>
            <a:ext cx="3757295" cy="3757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104053" y="2524125"/>
            <a:ext cx="10573173" cy="860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Bef>
                <a:spcPts val="0"/>
              </a:spcBef>
            </a:pPr>
            <a:r>
              <a:rPr kumimoji="1"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：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={</a:t>
            </a: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R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}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是包含</a:t>
            </a:r>
            <a:r>
              <a:rPr kumimoji="1" lang="en-US" altLang="zh-CN" sz="2665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个结点的有限集合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1" lang="en-US" altLang="zh-CN" sz="2665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en-US" altLang="zh-CN" sz="2665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≥0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）。当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=0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时为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空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树，否则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关系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R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满足以下条件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:       </a:t>
            </a:r>
            <a:endParaRPr kumimoji="1" lang="en-US" alt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174082" name="Text Box 2"/>
          <p:cNvSpPr txBox="1">
            <a:spLocks noChangeArrowheads="1"/>
          </p:cNvSpPr>
          <p:nvPr/>
        </p:nvSpPr>
        <p:spPr bwMode="auto">
          <a:xfrm>
            <a:off x="1333467" y="3439028"/>
            <a:ext cx="10325139" cy="27514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92000" tIns="144000" bIns="14400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Blip>
                <a:blip r:embed="rId1"/>
              </a:buBlip>
            </a:pP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有且仅有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一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</a:t>
            </a: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0</a:t>
            </a:r>
            <a:r>
              <a:rPr kumimoji="1" lang="en-US" altLang="zh-CN" sz="2665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∈</a:t>
            </a: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，它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对于关系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R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来说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没有前驱结点，结点</a:t>
            </a: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0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称作树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根结点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1" lang="zh-CN" altLang="en-US" sz="2665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Blip>
                <a:blip r:embed="rId1"/>
              </a:buBlip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除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根结点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外，每个结点有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且</a:t>
            </a:r>
            <a:r>
              <a:rPr kumimoji="1"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仅有</a:t>
            </a:r>
            <a:r>
              <a:rPr kumimoji="1"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一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个前驱结点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Blip>
                <a:blip r:embed="rId1"/>
              </a:buBlip>
            </a:pP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D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中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每个结点可以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有</a:t>
            </a:r>
            <a:r>
              <a:rPr kumimoji="1"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零个或多</a:t>
            </a:r>
            <a:r>
              <a:rPr kumimoji="1" lang="zh-CN" altLang="en-US" sz="266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后继结点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1295400" y="1651423"/>
            <a:ext cx="5088467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665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形式化</a:t>
            </a:r>
            <a:r>
              <a:rPr kumimoji="1" lang="zh-CN" altLang="en-US" sz="2665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定</a:t>
            </a:r>
            <a:r>
              <a:rPr kumimoji="1" lang="zh-CN" altLang="en-US" sz="2665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义（二元组）</a:t>
            </a:r>
            <a:endParaRPr kumimoji="1" lang="zh-CN" altLang="en-US" sz="2665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91598" y="-1684020"/>
            <a:ext cx="9286240" cy="1567180"/>
            <a:chOff x="509" y="284"/>
            <a:chExt cx="10968" cy="1851"/>
          </a:xfrm>
        </p:grpSpPr>
        <p:sp>
          <p:nvSpPr>
            <p:cNvPr id="3" name="TextBox 3"/>
            <p:cNvSpPr txBox="1"/>
            <p:nvPr/>
          </p:nvSpPr>
          <p:spPr>
            <a:xfrm>
              <a:off x="509" y="284"/>
              <a:ext cx="10968" cy="7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endParaRPr sz="3735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304" y="1446"/>
              <a:ext cx="6863" cy="68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endPara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4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7.1.1   树的定义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4180" y="2194560"/>
            <a:ext cx="11672993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r>
              <a:rPr lang="zh-CN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【例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7.2</a:t>
            </a:r>
            <a:r>
              <a:rPr lang="zh-CN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】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若一棵三次树中度为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的结点为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个，度为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的结点为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个，度为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的结点为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个，则该三次树中总的结点个数和叶子结点个数分别是多少？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2965" y="4103363"/>
            <a:ext cx="10572824" cy="251841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40000" tIns="144000" bIns="144000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=3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=2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=1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=2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所有结点度数之和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=1×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+2×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+3×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=1×2+2×1+3×2=10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所有结点度数之和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 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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 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=11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  <a:sym typeface="Wingdings" panose="05000000000000000000"/>
            </a:endParaRPr>
          </a:p>
          <a:p>
            <a:pPr marL="457200" indent="-4572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0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=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-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1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-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2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-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3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=11-2-1-2=6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  <a:sym typeface="Wingdings" panose="0500000000000000000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39704" y="3250979"/>
            <a:ext cx="963084" cy="776817"/>
            <a:chOff x="1774825" y="5489593"/>
            <a:chExt cx="722313" cy="582613"/>
          </a:xfrm>
        </p:grpSpPr>
        <p:sp>
          <p:nvSpPr>
            <p:cNvPr id="7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0" hangingPunct="0"/>
              <a:r>
                <a:rPr lang="ru-RU" altLang="zh-CN" sz="3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ru-RU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9" name="Picture 49" descr="阴影5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0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marL="342900" indent="-342900" algn="ctr">
                  <a:buFont typeface="Wingdings" panose="05000000000000000000" pitchFamily="2" charset="2"/>
                  <a:buNone/>
                </a:pPr>
                <a:r>
                  <a:rPr lang="zh-CN" altLang="en-US" sz="2935" b="1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</a:t>
                </a:r>
                <a:endParaRPr lang="zh-CN" altLang="en-US" sz="2935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Text Box 35"/>
          <p:cNvSpPr txBox="1">
            <a:spLocks noChangeArrowheads="1"/>
          </p:cNvSpPr>
          <p:nvPr/>
        </p:nvSpPr>
        <p:spPr bwMode="auto">
          <a:xfrm>
            <a:off x="1239520" y="1508760"/>
            <a:ext cx="903160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性质</a:t>
            </a:r>
            <a:r>
              <a:rPr kumimoji="1" 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4</a:t>
            </a:r>
            <a:r>
              <a:rPr kumimoji="1" 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：</a:t>
            </a:r>
            <a:endParaRPr kumimoji="1" 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5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6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7.1.4   树的性质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9481" y="2251487"/>
            <a:ext cx="10858576" cy="2667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44000" bIns="144000" rtlCol="0">
            <a:spAutoFit/>
          </a:bodyPr>
          <a:lstStyle/>
          <a:p>
            <a:pPr marL="457200" indent="-457200" algn="l">
              <a:lnSpc>
                <a:spcPct val="120000"/>
              </a:lnSpc>
              <a:spcBef>
                <a:spcPct val="50000"/>
              </a:spcBef>
              <a:buBlip>
                <a:blip r:embed="rId1"/>
              </a:buBlip>
            </a:pPr>
            <a:r>
              <a:rPr kumimoji="1" lang="zh-CN" altLang="en-US" sz="2665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查找</a:t>
            </a:r>
            <a:r>
              <a:rPr kumimoji="1"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满足某种特定关系的结点，如查找当前结点的双亲结点等。</a:t>
            </a:r>
            <a:endParaRPr kumimoji="1" lang="zh-CN" altLang="en-US" sz="2665" smtClean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20000"/>
              </a:lnSpc>
              <a:spcBef>
                <a:spcPct val="50000"/>
              </a:spcBef>
              <a:buBlip>
                <a:blip r:embed="rId1"/>
              </a:buBlip>
            </a:pPr>
            <a:r>
              <a:rPr kumimoji="1" lang="zh-CN" altLang="en-US" sz="2665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插入或删除</a:t>
            </a:r>
            <a:r>
              <a:rPr kumimoji="1"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某个结点，如在树的当前结点上插入一个新结点或删除当前结点的第</a:t>
            </a:r>
            <a:r>
              <a:rPr kumimoji="1"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</a:t>
            </a:r>
            <a:r>
              <a:rPr kumimoji="1"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个孩子结点等。</a:t>
            </a:r>
            <a:endParaRPr kumimoji="1" lang="zh-CN" altLang="en-US" sz="2665" smtClean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20000"/>
              </a:lnSpc>
              <a:spcBef>
                <a:spcPct val="50000"/>
              </a:spcBef>
              <a:buBlip>
                <a:blip r:embed="rId1"/>
              </a:buBlip>
            </a:pPr>
            <a:r>
              <a:rPr kumimoji="1" lang="zh-CN" altLang="en-US" sz="2665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遍历</a:t>
            </a:r>
            <a:r>
              <a:rPr kumimoji="1"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树中每个结点。</a:t>
            </a:r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0">
            <a:off x="3072130" y="-2259330"/>
            <a:ext cx="9286240" cy="1567180"/>
            <a:chOff x="509" y="284"/>
            <a:chExt cx="10968" cy="1851"/>
          </a:xfrm>
        </p:grpSpPr>
        <p:sp>
          <p:nvSpPr>
            <p:cNvPr id="15" name="TextBox 3"/>
            <p:cNvSpPr txBox="1"/>
            <p:nvPr/>
          </p:nvSpPr>
          <p:spPr>
            <a:xfrm>
              <a:off x="509" y="284"/>
              <a:ext cx="10968" cy="7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lang="en-US" sz="3735" b="0">
                  <a:ln w="1143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</a:t>
              </a:r>
              <a:r>
                <a:rPr sz="3735" b="0">
                  <a:ln w="1143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树的概念 </a:t>
              </a:r>
              <a:endParaRPr sz="3735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1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304" y="1446"/>
              <a:ext cx="6863" cy="68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endParaRPr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1271270" y="1701800"/>
            <a:ext cx="1004252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 树的运算主要分为三大类：  </a:t>
            </a:r>
            <a:endParaRPr kumimoji="1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5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6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7.1.5   树的基本运算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pic>
        <p:nvPicPr>
          <p:cNvPr id="2" name="图片 1" descr="question-mark-2318030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10" y="2708910"/>
            <a:ext cx="4260215" cy="4260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5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6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7.1.5   树的基本运算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278890" y="1646555"/>
            <a:ext cx="9519920" cy="860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just">
              <a:lnSpc>
                <a:spcPts val="3000"/>
              </a:lnSpc>
              <a:spcBef>
                <a:spcPts val="0"/>
              </a:spcBef>
            </a:pP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的遍历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运算是指按某种方式访问树中的每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一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个结点且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每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一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个结点只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被访问一次</a:t>
            </a:r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     </a:t>
            </a:r>
            <a:r>
              <a:rPr kumimoji="1"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endParaRPr kumimoji="1" lang="zh-CN" altLang="en-US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302358" y="2574596"/>
            <a:ext cx="29289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主要的遍历方法：</a:t>
            </a:r>
            <a:endParaRPr kumimoji="1"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15"/>
          <p:cNvGrpSpPr/>
          <p:nvPr/>
        </p:nvGrpSpPr>
        <p:grpSpPr>
          <a:xfrm>
            <a:off x="1330645" y="3025144"/>
            <a:ext cx="9854565" cy="852170"/>
            <a:chOff x="1028704" y="2428200"/>
            <a:chExt cx="9854565" cy="852170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1028704" y="2428200"/>
              <a:ext cx="3197860" cy="512445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44000" tIns="72000" bIns="72000">
              <a:spAutoFit/>
            </a:bodyPr>
            <a:p>
              <a:pPr marL="457200" indent="-457200" algn="l">
                <a:buBlip>
                  <a:blip r:embed="rId1"/>
                </a:buBlip>
              </a:pP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先根遍历</a:t>
              </a:r>
              <a:r>
                <a:rPr kumimoji="1"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:</a:t>
              </a:r>
              <a:endParaRPr kumimoji="1" lang="en-US" altLang="zh-CN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1327154" y="2783165"/>
              <a:ext cx="9556115" cy="49720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>
                <a:lnSpc>
                  <a:spcPct val="110000"/>
                </a:lnSpc>
              </a:pPr>
              <a:r>
                <a:rPr kumimoji="1" lang="zh-CN" altLang="en-US" smtClean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若</a:t>
              </a:r>
              <a:r>
                <a:rPr kumimoji="1" lang="zh-CN" altLang="en-US" dirty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树</a:t>
              </a:r>
              <a:r>
                <a:rPr kumimoji="1" lang="zh-CN" altLang="en-US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</a:t>
              </a:r>
              <a:r>
                <a:rPr kumimoji="1" lang="zh-CN" altLang="en-US" smtClean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空，则</a:t>
              </a:r>
              <a:r>
                <a:rPr kumimoji="1" lang="zh-CN" altLang="en-US" dirty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先</a:t>
              </a:r>
              <a:r>
                <a:rPr kumimoji="1" lang="zh-CN" altLang="en-US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访问</a:t>
              </a:r>
              <a:r>
                <a:rPr kumimoji="1" lang="zh-CN" altLang="en-US" smtClean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根结点，然后</a:t>
              </a:r>
              <a:r>
                <a:rPr kumimoji="1" lang="zh-CN" altLang="en-US" dirty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依次先根遍历各棵子树。</a:t>
              </a:r>
              <a:endParaRPr kumimoji="1" lang="zh-CN" altLang="en-US" dirty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16"/>
          <p:cNvGrpSpPr/>
          <p:nvPr/>
        </p:nvGrpSpPr>
        <p:grpSpPr>
          <a:xfrm>
            <a:off x="1302041" y="3859212"/>
            <a:ext cx="9679305" cy="904875"/>
            <a:chOff x="1071538" y="3429000"/>
            <a:chExt cx="9679305" cy="904875"/>
          </a:xfrm>
        </p:grpSpPr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071538" y="3429000"/>
              <a:ext cx="3393440" cy="512445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44000" tIns="72000" bIns="72000">
              <a:spAutoFit/>
            </a:bodyPr>
            <a:p>
              <a:pPr marL="457200" indent="-457200" algn="l">
                <a:buBlip>
                  <a:blip r:embed="rId1"/>
                </a:buBlip>
              </a:pP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后根遍历</a:t>
              </a:r>
              <a:r>
                <a:rPr kumimoji="1"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:</a:t>
              </a:r>
              <a:endPara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298868" y="3836670"/>
              <a:ext cx="9451975" cy="49720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>
                <a:lnSpc>
                  <a:spcPct val="110000"/>
                </a:lnSpc>
              </a:pPr>
              <a:r>
                <a:rPr kumimoji="1" lang="en-US" altLang="zh-CN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 </a:t>
              </a:r>
              <a:r>
                <a:rPr kumimoji="1" lang="zh-CN" altLang="en-US" smtClean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若</a:t>
              </a:r>
              <a:r>
                <a:rPr kumimoji="1" lang="zh-CN" altLang="en-US" dirty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树</a:t>
              </a:r>
              <a:r>
                <a:rPr kumimoji="1" lang="zh-CN" altLang="en-US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不</a:t>
              </a:r>
              <a:r>
                <a:rPr kumimoji="1" lang="zh-CN" altLang="en-US" smtClean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空，则</a:t>
              </a:r>
              <a:r>
                <a:rPr kumimoji="1" lang="zh-CN" altLang="en-US" dirty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先依次后根遍历各</a:t>
              </a:r>
              <a:r>
                <a:rPr kumimoji="1" lang="zh-CN" altLang="en-US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棵子</a:t>
              </a:r>
              <a:r>
                <a:rPr kumimoji="1" lang="zh-CN" altLang="en-US" smtClean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树，然后</a:t>
              </a:r>
              <a:r>
                <a:rPr kumimoji="1" lang="zh-CN" altLang="en-US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访问</a:t>
              </a:r>
              <a:r>
                <a:rPr kumimoji="1" lang="zh-CN" altLang="en-US" smtClean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根结点。</a:t>
              </a:r>
              <a:endParaRPr kumimoji="1" lang="zh-CN" altLang="en-US" dirty="0" smtClean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26" name="组合 17"/>
          <p:cNvGrpSpPr/>
          <p:nvPr/>
        </p:nvGrpSpPr>
        <p:grpSpPr>
          <a:xfrm>
            <a:off x="1302041" y="4787589"/>
            <a:ext cx="9223375" cy="874395"/>
            <a:chOff x="1071538" y="4429132"/>
            <a:chExt cx="9223375" cy="874395"/>
          </a:xfrm>
        </p:grpSpPr>
        <p:sp>
          <p:nvSpPr>
            <p:cNvPr id="27" name="Text Box 2"/>
            <p:cNvSpPr txBox="1">
              <a:spLocks noChangeArrowheads="1"/>
            </p:cNvSpPr>
            <p:nvPr/>
          </p:nvSpPr>
          <p:spPr bwMode="auto">
            <a:xfrm>
              <a:off x="1071538" y="4429132"/>
              <a:ext cx="3475355" cy="512445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44000" tIns="72000" bIns="72000">
              <a:spAutoFit/>
            </a:bodyPr>
            <a:p>
              <a:pPr marL="457200" indent="-457200" algn="l">
                <a:buBlip>
                  <a:blip r:embed="rId1"/>
                </a:buBlip>
              </a:pPr>
              <a:r>
                <a:rPr kumimoji="1"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层次</a:t>
              </a:r>
              <a:r>
                <a:rPr kumimoji="1"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遍历</a:t>
              </a:r>
              <a:r>
                <a:rPr kumimoji="1"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:</a:t>
              </a:r>
              <a:endPara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1154088" y="4806322"/>
              <a:ext cx="9140825" cy="49720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>
                <a:lnSpc>
                  <a:spcPct val="110000"/>
                </a:lnSpc>
              </a:pPr>
              <a:r>
                <a:rPr kumimoji="1" lang="en-US" altLang="zh-CN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  </a:t>
              </a:r>
              <a:r>
                <a:rPr kumimoji="1" lang="zh-CN" altLang="en-US" smtClean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若</a:t>
              </a:r>
              <a:r>
                <a:rPr kumimoji="1" lang="zh-CN" altLang="en-US" dirty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树</a:t>
              </a:r>
              <a:r>
                <a:rPr kumimoji="1" lang="zh-CN" altLang="en-US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不</a:t>
              </a:r>
              <a:r>
                <a:rPr kumimoji="1" lang="zh-CN" altLang="en-US" smtClean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空，则</a:t>
              </a:r>
              <a:r>
                <a:rPr kumimoji="1" lang="zh-CN" altLang="en-US" dirty="0" smtClean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自上而下、自</a:t>
              </a:r>
              <a:r>
                <a:rPr kumimoji="1" lang="zh-CN" altLang="en-US" dirty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左至右访问树</a:t>
              </a:r>
              <a:r>
                <a:rPr kumimoji="1" lang="zh-CN" altLang="en-US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中</a:t>
              </a:r>
              <a:r>
                <a:rPr kumimoji="1" lang="zh-CN" altLang="en-US" smtClean="0">
                  <a:solidFill>
                    <a:srgbClr val="00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每个结点。</a:t>
              </a:r>
              <a:endParaRPr kumimoji="1" lang="zh-CN" altLang="en-US" dirty="0" smtClean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3143541" y="5797565"/>
            <a:ext cx="6049962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注意：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先根和后根遍历算法都是递归的。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35"/>
          <p:cNvSpPr txBox="1">
            <a:spLocks noChangeArrowheads="1"/>
          </p:cNvSpPr>
          <p:nvPr/>
        </p:nvSpPr>
        <p:spPr bwMode="auto">
          <a:xfrm>
            <a:off x="1198880" y="1484630"/>
            <a:ext cx="9075420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树的先根遍历示例</a:t>
            </a:r>
            <a:r>
              <a:rPr kumimoji="1" 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：</a:t>
            </a:r>
            <a:endParaRPr kumimoji="1" 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3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6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7.1.5   树的基本运算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4" name="Freeform 25"/>
          <p:cNvSpPr>
            <a:spLocks noChangeAspect="1"/>
          </p:cNvSpPr>
          <p:nvPr/>
        </p:nvSpPr>
        <p:spPr bwMode="auto">
          <a:xfrm>
            <a:off x="4845985" y="4485640"/>
            <a:ext cx="352425" cy="4143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8" y="326"/>
              </a:cxn>
            </a:cxnLst>
            <a:rect l="0" t="0" r="r" b="b"/>
            <a:pathLst>
              <a:path w="278" h="326">
                <a:moveTo>
                  <a:pt x="0" y="0"/>
                </a:moveTo>
                <a:lnTo>
                  <a:pt x="278" y="326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Freeform 23"/>
          <p:cNvSpPr>
            <a:spLocks noChangeAspect="1"/>
          </p:cNvSpPr>
          <p:nvPr/>
        </p:nvSpPr>
        <p:spPr bwMode="auto">
          <a:xfrm>
            <a:off x="4696760" y="4584065"/>
            <a:ext cx="3175" cy="3127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252"/>
              </a:cxn>
            </a:cxnLst>
            <a:rect l="0" t="0" r="r" b="b"/>
            <a:pathLst>
              <a:path w="2" h="252">
                <a:moveTo>
                  <a:pt x="0" y="0"/>
                </a:moveTo>
                <a:lnTo>
                  <a:pt x="2" y="252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Freeform 24"/>
          <p:cNvSpPr>
            <a:spLocks noChangeAspect="1"/>
          </p:cNvSpPr>
          <p:nvPr/>
        </p:nvSpPr>
        <p:spPr bwMode="auto">
          <a:xfrm>
            <a:off x="4244323" y="4503103"/>
            <a:ext cx="295275" cy="381000"/>
          </a:xfrm>
          <a:custGeom>
            <a:avLst/>
            <a:gdLst/>
            <a:ahLst/>
            <a:cxnLst>
              <a:cxn ang="0">
                <a:pos x="186" y="0"/>
              </a:cxn>
              <a:cxn ang="0">
                <a:pos x="0" y="240"/>
              </a:cxn>
            </a:cxnLst>
            <a:rect l="0" t="0" r="r" b="b"/>
            <a:pathLst>
              <a:path w="186" h="240">
                <a:moveTo>
                  <a:pt x="186" y="0"/>
                </a:moveTo>
                <a:lnTo>
                  <a:pt x="0" y="240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reeform 22"/>
          <p:cNvSpPr>
            <a:spLocks noChangeAspect="1"/>
          </p:cNvSpPr>
          <p:nvPr/>
        </p:nvSpPr>
        <p:spPr bwMode="auto">
          <a:xfrm>
            <a:off x="4696760" y="3941128"/>
            <a:ext cx="4763" cy="2873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" y="239"/>
              </a:cxn>
            </a:cxnLst>
            <a:rect l="0" t="0" r="r" b="b"/>
            <a:pathLst>
              <a:path w="3" h="239">
                <a:moveTo>
                  <a:pt x="0" y="0"/>
                </a:moveTo>
                <a:lnTo>
                  <a:pt x="3" y="239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Freeform 21"/>
          <p:cNvSpPr/>
          <p:nvPr/>
        </p:nvSpPr>
        <p:spPr bwMode="auto">
          <a:xfrm>
            <a:off x="4688823" y="3263265"/>
            <a:ext cx="1587" cy="323850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256"/>
              </a:cxn>
            </a:cxnLst>
            <a:rect l="0" t="0" r="r" b="b"/>
            <a:pathLst>
              <a:path w="8" h="256">
                <a:moveTo>
                  <a:pt x="8" y="0"/>
                </a:moveTo>
                <a:lnTo>
                  <a:pt x="0" y="256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Freeform 20"/>
          <p:cNvSpPr>
            <a:spLocks noChangeAspect="1"/>
          </p:cNvSpPr>
          <p:nvPr/>
        </p:nvSpPr>
        <p:spPr bwMode="auto">
          <a:xfrm>
            <a:off x="3287060" y="3209290"/>
            <a:ext cx="176213" cy="379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9" y="298"/>
              </a:cxn>
            </a:cxnLst>
            <a:rect l="0" t="0" r="r" b="b"/>
            <a:pathLst>
              <a:path w="139" h="298">
                <a:moveTo>
                  <a:pt x="0" y="0"/>
                </a:moveTo>
                <a:lnTo>
                  <a:pt x="139" y="298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Freeform 19"/>
          <p:cNvSpPr>
            <a:spLocks noChangeAspect="1"/>
          </p:cNvSpPr>
          <p:nvPr/>
        </p:nvSpPr>
        <p:spPr bwMode="auto">
          <a:xfrm>
            <a:off x="2863198" y="3190240"/>
            <a:ext cx="177800" cy="388938"/>
          </a:xfrm>
          <a:custGeom>
            <a:avLst/>
            <a:gdLst/>
            <a:ahLst/>
            <a:cxnLst>
              <a:cxn ang="0">
                <a:pos x="112" y="0"/>
              </a:cxn>
              <a:cxn ang="0">
                <a:pos x="0" y="245"/>
              </a:cxn>
            </a:cxnLst>
            <a:rect l="0" t="0" r="r" b="b"/>
            <a:pathLst>
              <a:path w="112" h="245">
                <a:moveTo>
                  <a:pt x="112" y="0"/>
                </a:moveTo>
                <a:lnTo>
                  <a:pt x="0" y="245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Freeform 18"/>
          <p:cNvSpPr>
            <a:spLocks noChangeAspect="1"/>
          </p:cNvSpPr>
          <p:nvPr/>
        </p:nvSpPr>
        <p:spPr bwMode="auto">
          <a:xfrm>
            <a:off x="4074460" y="2439353"/>
            <a:ext cx="498475" cy="498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4" y="314"/>
              </a:cxn>
            </a:cxnLst>
            <a:rect l="0" t="0" r="r" b="b"/>
            <a:pathLst>
              <a:path w="314" h="314">
                <a:moveTo>
                  <a:pt x="0" y="0"/>
                </a:moveTo>
                <a:lnTo>
                  <a:pt x="314" y="314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Freeform 16"/>
          <p:cNvSpPr>
            <a:spLocks noChangeAspect="1"/>
          </p:cNvSpPr>
          <p:nvPr/>
        </p:nvSpPr>
        <p:spPr bwMode="auto">
          <a:xfrm>
            <a:off x="3891898" y="2540953"/>
            <a:ext cx="3175" cy="360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284"/>
              </a:cxn>
            </a:cxnLst>
            <a:rect l="0" t="0" r="r" b="b"/>
            <a:pathLst>
              <a:path w="2" h="284">
                <a:moveTo>
                  <a:pt x="0" y="0"/>
                </a:moveTo>
                <a:lnTo>
                  <a:pt x="2" y="284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Freeform 17"/>
          <p:cNvSpPr>
            <a:spLocks noChangeAspect="1"/>
          </p:cNvSpPr>
          <p:nvPr/>
        </p:nvSpPr>
        <p:spPr bwMode="auto">
          <a:xfrm>
            <a:off x="3242610" y="2434590"/>
            <a:ext cx="484188" cy="484188"/>
          </a:xfrm>
          <a:custGeom>
            <a:avLst/>
            <a:gdLst/>
            <a:ahLst/>
            <a:cxnLst>
              <a:cxn ang="0">
                <a:pos x="382" y="0"/>
              </a:cxn>
              <a:cxn ang="0">
                <a:pos x="0" y="382"/>
              </a:cxn>
            </a:cxnLst>
            <a:rect l="0" t="0" r="r" b="b"/>
            <a:pathLst>
              <a:path w="382" h="382">
                <a:moveTo>
                  <a:pt x="382" y="0"/>
                </a:moveTo>
                <a:lnTo>
                  <a:pt x="0" y="382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6" name="Oval 5"/>
          <p:cNvSpPr>
            <a:spLocks noChangeAspect="1" noChangeArrowheads="1"/>
          </p:cNvSpPr>
          <p:nvPr/>
        </p:nvSpPr>
        <p:spPr bwMode="auto">
          <a:xfrm>
            <a:off x="3710913" y="2199640"/>
            <a:ext cx="346075" cy="344488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7" name="Oval 6"/>
          <p:cNvSpPr>
            <a:spLocks noChangeAspect="1" noChangeArrowheads="1"/>
          </p:cNvSpPr>
          <p:nvPr/>
        </p:nvSpPr>
        <p:spPr bwMode="auto">
          <a:xfrm>
            <a:off x="2996548" y="2899728"/>
            <a:ext cx="346075" cy="344487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8" name="Oval 7"/>
          <p:cNvSpPr>
            <a:spLocks noChangeAspect="1" noChangeArrowheads="1"/>
          </p:cNvSpPr>
          <p:nvPr/>
        </p:nvSpPr>
        <p:spPr bwMode="auto">
          <a:xfrm>
            <a:off x="3718860" y="2899728"/>
            <a:ext cx="344488" cy="344487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9" name="Oval 8"/>
          <p:cNvSpPr>
            <a:spLocks noChangeAspect="1" noChangeArrowheads="1"/>
          </p:cNvSpPr>
          <p:nvPr/>
        </p:nvSpPr>
        <p:spPr bwMode="auto">
          <a:xfrm>
            <a:off x="4511023" y="2899728"/>
            <a:ext cx="344487" cy="344487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0" name="Oval 9"/>
          <p:cNvSpPr>
            <a:spLocks noChangeAspect="1" noChangeArrowheads="1"/>
          </p:cNvSpPr>
          <p:nvPr/>
        </p:nvSpPr>
        <p:spPr bwMode="auto">
          <a:xfrm>
            <a:off x="2645710" y="3590290"/>
            <a:ext cx="346075" cy="34607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1" name="Oval 10"/>
          <p:cNvSpPr>
            <a:spLocks noChangeAspect="1" noChangeArrowheads="1"/>
          </p:cNvSpPr>
          <p:nvPr/>
        </p:nvSpPr>
        <p:spPr bwMode="auto">
          <a:xfrm>
            <a:off x="3315635" y="3590290"/>
            <a:ext cx="346075" cy="34607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2" name="Oval 11"/>
          <p:cNvSpPr>
            <a:spLocks noChangeAspect="1" noChangeArrowheads="1"/>
          </p:cNvSpPr>
          <p:nvPr/>
        </p:nvSpPr>
        <p:spPr bwMode="auto">
          <a:xfrm>
            <a:off x="4523723" y="3590290"/>
            <a:ext cx="346075" cy="34607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3" name="Oval 12"/>
          <p:cNvSpPr>
            <a:spLocks noChangeAspect="1" noChangeArrowheads="1"/>
          </p:cNvSpPr>
          <p:nvPr/>
        </p:nvSpPr>
        <p:spPr bwMode="auto">
          <a:xfrm>
            <a:off x="4517373" y="4236403"/>
            <a:ext cx="344487" cy="344487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4" name="Oval 13"/>
          <p:cNvSpPr>
            <a:spLocks noChangeAspect="1" noChangeArrowheads="1"/>
          </p:cNvSpPr>
          <p:nvPr/>
        </p:nvSpPr>
        <p:spPr bwMode="auto">
          <a:xfrm>
            <a:off x="4528485" y="4895215"/>
            <a:ext cx="344488" cy="344488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5" name="Oval 14"/>
          <p:cNvSpPr>
            <a:spLocks noChangeAspect="1" noChangeArrowheads="1"/>
          </p:cNvSpPr>
          <p:nvPr/>
        </p:nvSpPr>
        <p:spPr bwMode="auto">
          <a:xfrm>
            <a:off x="4007785" y="4895215"/>
            <a:ext cx="346075" cy="344488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6" name="Oval 15"/>
          <p:cNvSpPr>
            <a:spLocks noChangeAspect="1" noChangeArrowheads="1"/>
          </p:cNvSpPr>
          <p:nvPr/>
        </p:nvSpPr>
        <p:spPr bwMode="auto">
          <a:xfrm>
            <a:off x="5080935" y="4895215"/>
            <a:ext cx="346075" cy="344488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7" name="Text Box 26"/>
          <p:cNvSpPr txBox="1">
            <a:spLocks noChangeArrowheads="1"/>
          </p:cNvSpPr>
          <p:nvPr/>
        </p:nvSpPr>
        <p:spPr bwMode="auto">
          <a:xfrm>
            <a:off x="1574140" y="5361947"/>
            <a:ext cx="3794126" cy="39878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p>
            <a:pPr algn="l"/>
            <a:r>
              <a:rPr kumimoji="1"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先根遍历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的结点访问</a:t>
            </a:r>
            <a:r>
              <a:rPr kumimoji="1"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次序：</a:t>
            </a:r>
            <a:endParaRPr kumimoji="1"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88" name="Group 83"/>
          <p:cNvGrpSpPr/>
          <p:nvPr/>
        </p:nvGrpSpPr>
        <p:grpSpPr bwMode="auto">
          <a:xfrm>
            <a:off x="2693345" y="2202815"/>
            <a:ext cx="1347787" cy="3965575"/>
            <a:chOff x="975" y="121"/>
            <a:chExt cx="849" cy="2498"/>
          </a:xfrm>
        </p:grpSpPr>
        <p:sp>
          <p:nvSpPr>
            <p:cNvPr id="89" name="Text Box 37"/>
            <p:cNvSpPr txBox="1">
              <a:spLocks noChangeArrowheads="1"/>
            </p:cNvSpPr>
            <p:nvPr/>
          </p:nvSpPr>
          <p:spPr bwMode="auto">
            <a:xfrm>
              <a:off x="975" y="2329"/>
              <a:ext cx="250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0" name="Oval 54"/>
            <p:cNvSpPr>
              <a:spLocks noChangeAspect="1" noChangeArrowheads="1"/>
            </p:cNvSpPr>
            <p:nvPr/>
          </p:nvSpPr>
          <p:spPr bwMode="auto">
            <a:xfrm>
              <a:off x="1606" y="121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91" name="Group 84"/>
          <p:cNvGrpSpPr/>
          <p:nvPr/>
        </p:nvGrpSpPr>
        <p:grpSpPr bwMode="auto">
          <a:xfrm>
            <a:off x="2998155" y="2902903"/>
            <a:ext cx="571501" cy="3265487"/>
            <a:chOff x="1151" y="562"/>
            <a:chExt cx="360" cy="2057"/>
          </a:xfrm>
        </p:grpSpPr>
        <p:sp>
          <p:nvSpPr>
            <p:cNvPr id="92" name="Text Box 38"/>
            <p:cNvSpPr txBox="1">
              <a:spLocks noChangeArrowheads="1"/>
            </p:cNvSpPr>
            <p:nvPr/>
          </p:nvSpPr>
          <p:spPr bwMode="auto">
            <a:xfrm>
              <a:off x="1275" y="2329"/>
              <a:ext cx="236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3" name="Oval 55"/>
            <p:cNvSpPr>
              <a:spLocks noChangeAspect="1" noChangeArrowheads="1"/>
            </p:cNvSpPr>
            <p:nvPr/>
          </p:nvSpPr>
          <p:spPr bwMode="auto">
            <a:xfrm>
              <a:off x="1151" y="562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94" name="Group 87"/>
          <p:cNvGrpSpPr/>
          <p:nvPr/>
        </p:nvGrpSpPr>
        <p:grpSpPr bwMode="auto">
          <a:xfrm>
            <a:off x="3720466" y="2902903"/>
            <a:ext cx="1158876" cy="3265487"/>
            <a:chOff x="1606" y="562"/>
            <a:chExt cx="730" cy="2057"/>
          </a:xfrm>
        </p:grpSpPr>
        <p:sp>
          <p:nvSpPr>
            <p:cNvPr id="95" name="Text Box 41"/>
            <p:cNvSpPr txBox="1">
              <a:spLocks noChangeArrowheads="1"/>
            </p:cNvSpPr>
            <p:nvPr/>
          </p:nvSpPr>
          <p:spPr bwMode="auto">
            <a:xfrm>
              <a:off x="2092" y="2329"/>
              <a:ext cx="244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6" name="Oval 56"/>
            <p:cNvSpPr>
              <a:spLocks noChangeAspect="1" noChangeArrowheads="1"/>
            </p:cNvSpPr>
            <p:nvPr/>
          </p:nvSpPr>
          <p:spPr bwMode="auto">
            <a:xfrm>
              <a:off x="1606" y="562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97" name="Group 88"/>
          <p:cNvGrpSpPr/>
          <p:nvPr/>
        </p:nvGrpSpPr>
        <p:grpSpPr bwMode="auto">
          <a:xfrm>
            <a:off x="4512628" y="2902903"/>
            <a:ext cx="781049" cy="3265487"/>
            <a:chOff x="2105" y="562"/>
            <a:chExt cx="492" cy="2057"/>
          </a:xfrm>
        </p:grpSpPr>
        <p:sp>
          <p:nvSpPr>
            <p:cNvPr id="98" name="Text Box 42"/>
            <p:cNvSpPr txBox="1">
              <a:spLocks noChangeArrowheads="1"/>
            </p:cNvSpPr>
            <p:nvPr/>
          </p:nvSpPr>
          <p:spPr bwMode="auto">
            <a:xfrm>
              <a:off x="2335" y="2329"/>
              <a:ext cx="262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9" name="Oval 57"/>
            <p:cNvSpPr>
              <a:spLocks noChangeAspect="1" noChangeArrowheads="1"/>
            </p:cNvSpPr>
            <p:nvPr/>
          </p:nvSpPr>
          <p:spPr bwMode="auto">
            <a:xfrm>
              <a:off x="2105" y="562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00" name="Group 85"/>
          <p:cNvGrpSpPr/>
          <p:nvPr/>
        </p:nvGrpSpPr>
        <p:grpSpPr bwMode="auto">
          <a:xfrm>
            <a:off x="2647314" y="3593465"/>
            <a:ext cx="1333500" cy="2574925"/>
            <a:chOff x="930" y="997"/>
            <a:chExt cx="840" cy="1622"/>
          </a:xfrm>
        </p:grpSpPr>
        <p:sp>
          <p:nvSpPr>
            <p:cNvPr id="101" name="Text Box 39"/>
            <p:cNvSpPr txBox="1">
              <a:spLocks noChangeArrowheads="1"/>
            </p:cNvSpPr>
            <p:nvPr/>
          </p:nvSpPr>
          <p:spPr bwMode="auto">
            <a:xfrm>
              <a:off x="1547" y="2329"/>
              <a:ext cx="223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2" name="Oval 58"/>
            <p:cNvSpPr>
              <a:spLocks noChangeAspect="1" noChangeArrowheads="1"/>
            </p:cNvSpPr>
            <p:nvPr/>
          </p:nvSpPr>
          <p:spPr bwMode="auto">
            <a:xfrm>
              <a:off x="930" y="997"/>
              <a:ext cx="218" cy="218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03" name="Group 86"/>
          <p:cNvGrpSpPr/>
          <p:nvPr/>
        </p:nvGrpSpPr>
        <p:grpSpPr bwMode="auto">
          <a:xfrm>
            <a:off x="3317241" y="3593465"/>
            <a:ext cx="1087438" cy="2574925"/>
            <a:chOff x="1352" y="997"/>
            <a:chExt cx="685" cy="1622"/>
          </a:xfrm>
        </p:grpSpPr>
        <p:sp>
          <p:nvSpPr>
            <p:cNvPr id="104" name="Text Box 40"/>
            <p:cNvSpPr txBox="1">
              <a:spLocks noChangeArrowheads="1"/>
            </p:cNvSpPr>
            <p:nvPr/>
          </p:nvSpPr>
          <p:spPr bwMode="auto">
            <a:xfrm>
              <a:off x="1820" y="2329"/>
              <a:ext cx="217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5" name="Oval 59"/>
            <p:cNvSpPr>
              <a:spLocks noChangeAspect="1" noChangeArrowheads="1"/>
            </p:cNvSpPr>
            <p:nvPr/>
          </p:nvSpPr>
          <p:spPr bwMode="auto">
            <a:xfrm>
              <a:off x="1352" y="997"/>
              <a:ext cx="218" cy="218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06" name="Group 89"/>
          <p:cNvGrpSpPr/>
          <p:nvPr/>
        </p:nvGrpSpPr>
        <p:grpSpPr bwMode="auto">
          <a:xfrm>
            <a:off x="4525328" y="3593465"/>
            <a:ext cx="1238249" cy="2574925"/>
            <a:chOff x="2113" y="997"/>
            <a:chExt cx="780" cy="1622"/>
          </a:xfrm>
        </p:grpSpPr>
        <p:sp>
          <p:nvSpPr>
            <p:cNvPr id="107" name="Text Box 43"/>
            <p:cNvSpPr txBox="1">
              <a:spLocks noChangeArrowheads="1"/>
            </p:cNvSpPr>
            <p:nvPr/>
          </p:nvSpPr>
          <p:spPr bwMode="auto">
            <a:xfrm>
              <a:off x="2635" y="2329"/>
              <a:ext cx="258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8" name="Oval 60"/>
            <p:cNvSpPr>
              <a:spLocks noChangeAspect="1" noChangeArrowheads="1"/>
            </p:cNvSpPr>
            <p:nvPr/>
          </p:nvSpPr>
          <p:spPr bwMode="auto">
            <a:xfrm>
              <a:off x="2113" y="997"/>
              <a:ext cx="218" cy="218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09" name="Group 90"/>
          <p:cNvGrpSpPr/>
          <p:nvPr/>
        </p:nvGrpSpPr>
        <p:grpSpPr bwMode="auto">
          <a:xfrm>
            <a:off x="4518978" y="4239578"/>
            <a:ext cx="1685924" cy="1928812"/>
            <a:chOff x="2109" y="1404"/>
            <a:chExt cx="1062" cy="1215"/>
          </a:xfrm>
        </p:grpSpPr>
        <p:sp>
          <p:nvSpPr>
            <p:cNvPr id="110" name="Text Box 44"/>
            <p:cNvSpPr txBox="1">
              <a:spLocks noChangeArrowheads="1"/>
            </p:cNvSpPr>
            <p:nvPr/>
          </p:nvSpPr>
          <p:spPr bwMode="auto">
            <a:xfrm>
              <a:off x="2907" y="2329"/>
              <a:ext cx="264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1" name="Oval 61"/>
            <p:cNvSpPr>
              <a:spLocks noChangeAspect="1" noChangeArrowheads="1"/>
            </p:cNvSpPr>
            <p:nvPr/>
          </p:nvSpPr>
          <p:spPr bwMode="auto">
            <a:xfrm>
              <a:off x="2109" y="1404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2" name="Group 92"/>
          <p:cNvGrpSpPr/>
          <p:nvPr/>
        </p:nvGrpSpPr>
        <p:grpSpPr bwMode="auto">
          <a:xfrm>
            <a:off x="4530091" y="4898391"/>
            <a:ext cx="2424113" cy="1270000"/>
            <a:chOff x="2116" y="1819"/>
            <a:chExt cx="1527" cy="800"/>
          </a:xfrm>
        </p:grpSpPr>
        <p:sp>
          <p:nvSpPr>
            <p:cNvPr id="113" name="Text Box 46"/>
            <p:cNvSpPr txBox="1">
              <a:spLocks noChangeArrowheads="1"/>
            </p:cNvSpPr>
            <p:nvPr/>
          </p:nvSpPr>
          <p:spPr bwMode="auto">
            <a:xfrm>
              <a:off x="3452" y="2329"/>
              <a:ext cx="191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4" name="Oval 62"/>
            <p:cNvSpPr>
              <a:spLocks noChangeAspect="1" noChangeArrowheads="1"/>
            </p:cNvSpPr>
            <p:nvPr/>
          </p:nvSpPr>
          <p:spPr bwMode="auto">
            <a:xfrm>
              <a:off x="2116" y="1819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5" name="Group 91"/>
          <p:cNvGrpSpPr/>
          <p:nvPr/>
        </p:nvGrpSpPr>
        <p:grpSpPr bwMode="auto">
          <a:xfrm>
            <a:off x="4009390" y="4898391"/>
            <a:ext cx="2482850" cy="1270000"/>
            <a:chOff x="1788" y="1819"/>
            <a:chExt cx="1564" cy="800"/>
          </a:xfrm>
        </p:grpSpPr>
        <p:sp>
          <p:nvSpPr>
            <p:cNvPr id="116" name="Text Box 45"/>
            <p:cNvSpPr txBox="1">
              <a:spLocks noChangeArrowheads="1"/>
            </p:cNvSpPr>
            <p:nvPr/>
          </p:nvSpPr>
          <p:spPr bwMode="auto">
            <a:xfrm>
              <a:off x="3180" y="2329"/>
              <a:ext cx="172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7" name="Oval 63"/>
            <p:cNvSpPr>
              <a:spLocks noChangeAspect="1" noChangeArrowheads="1"/>
            </p:cNvSpPr>
            <p:nvPr/>
          </p:nvSpPr>
          <p:spPr bwMode="auto">
            <a:xfrm>
              <a:off x="1788" y="1819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8" name="Group 93"/>
          <p:cNvGrpSpPr/>
          <p:nvPr/>
        </p:nvGrpSpPr>
        <p:grpSpPr bwMode="auto">
          <a:xfrm>
            <a:off x="5082539" y="4898391"/>
            <a:ext cx="2428875" cy="1270000"/>
            <a:chOff x="2464" y="1819"/>
            <a:chExt cx="1530" cy="800"/>
          </a:xfrm>
        </p:grpSpPr>
        <p:sp>
          <p:nvSpPr>
            <p:cNvPr id="119" name="Text Box 47"/>
            <p:cNvSpPr txBox="1">
              <a:spLocks noChangeArrowheads="1"/>
            </p:cNvSpPr>
            <p:nvPr/>
          </p:nvSpPr>
          <p:spPr bwMode="auto">
            <a:xfrm>
              <a:off x="3757" y="2329"/>
              <a:ext cx="237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kumimoji="1" lang="en-US" altLang="zh-CN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0" name="Oval 64"/>
            <p:cNvSpPr>
              <a:spLocks noChangeAspect="1" noChangeArrowheads="1"/>
            </p:cNvSpPr>
            <p:nvPr/>
          </p:nvSpPr>
          <p:spPr bwMode="auto">
            <a:xfrm>
              <a:off x="2464" y="1819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21" name="Text Box 94"/>
          <p:cNvSpPr txBox="1">
            <a:spLocks noChangeArrowheads="1"/>
          </p:cNvSpPr>
          <p:nvPr/>
        </p:nvSpPr>
        <p:spPr bwMode="auto">
          <a:xfrm>
            <a:off x="3980498" y="6237605"/>
            <a:ext cx="2016125" cy="3987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遍历完毕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22" name="图片 121" descr="magnifying-glass-g934a18a98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951855" y="2199640"/>
            <a:ext cx="3651250" cy="35902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35"/>
          <p:cNvSpPr txBox="1">
            <a:spLocks noChangeArrowheads="1"/>
          </p:cNvSpPr>
          <p:nvPr/>
        </p:nvSpPr>
        <p:spPr bwMode="auto">
          <a:xfrm>
            <a:off x="1487170" y="1471295"/>
            <a:ext cx="8679180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树的后根遍历示例</a:t>
            </a:r>
            <a:endParaRPr kumimoji="1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14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6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7.1.5   树的基本运算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15" name="Freeform 21"/>
          <p:cNvSpPr/>
          <p:nvPr/>
        </p:nvSpPr>
        <p:spPr bwMode="auto">
          <a:xfrm>
            <a:off x="7710805" y="3180080"/>
            <a:ext cx="76200" cy="325120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256"/>
              </a:cxn>
            </a:cxnLst>
            <a:rect l="0" t="0" r="r" b="b"/>
            <a:pathLst>
              <a:path w="8" h="256">
                <a:moveTo>
                  <a:pt x="8" y="0"/>
                </a:moveTo>
                <a:lnTo>
                  <a:pt x="0" y="256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Freeform 22"/>
          <p:cNvSpPr>
            <a:spLocks noChangeAspect="1"/>
          </p:cNvSpPr>
          <p:nvPr/>
        </p:nvSpPr>
        <p:spPr bwMode="auto">
          <a:xfrm>
            <a:off x="7719060" y="3858260"/>
            <a:ext cx="76200" cy="28829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" y="239"/>
              </a:cxn>
            </a:cxnLst>
            <a:rect l="0" t="0" r="r" b="b"/>
            <a:pathLst>
              <a:path w="3" h="239">
                <a:moveTo>
                  <a:pt x="0" y="0"/>
                </a:moveTo>
                <a:lnTo>
                  <a:pt x="3" y="239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Freeform 5"/>
          <p:cNvSpPr>
            <a:spLocks noChangeAspect="1"/>
          </p:cNvSpPr>
          <p:nvPr/>
        </p:nvSpPr>
        <p:spPr bwMode="auto">
          <a:xfrm>
            <a:off x="7719060" y="4500880"/>
            <a:ext cx="762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252"/>
              </a:cxn>
            </a:cxnLst>
            <a:rect l="0" t="0" r="r" b="b"/>
            <a:pathLst>
              <a:path w="2" h="252">
                <a:moveTo>
                  <a:pt x="0" y="0"/>
                </a:moveTo>
                <a:lnTo>
                  <a:pt x="2" y="252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Freeform 6"/>
          <p:cNvSpPr>
            <a:spLocks noChangeAspect="1"/>
          </p:cNvSpPr>
          <p:nvPr/>
        </p:nvSpPr>
        <p:spPr bwMode="auto">
          <a:xfrm>
            <a:off x="7868285" y="4402455"/>
            <a:ext cx="361950" cy="42608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8" y="326"/>
              </a:cxn>
            </a:cxnLst>
            <a:rect l="0" t="0" r="r" b="b"/>
            <a:pathLst>
              <a:path w="278" h="326">
                <a:moveTo>
                  <a:pt x="0" y="0"/>
                </a:moveTo>
                <a:lnTo>
                  <a:pt x="278" y="326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Freeform 2"/>
          <p:cNvSpPr>
            <a:spLocks noChangeAspect="1"/>
          </p:cNvSpPr>
          <p:nvPr/>
        </p:nvSpPr>
        <p:spPr bwMode="auto">
          <a:xfrm>
            <a:off x="7266305" y="4420235"/>
            <a:ext cx="302895" cy="390525"/>
          </a:xfrm>
          <a:custGeom>
            <a:avLst/>
            <a:gdLst/>
            <a:ahLst/>
            <a:cxnLst>
              <a:cxn ang="0">
                <a:pos x="186" y="0"/>
              </a:cxn>
              <a:cxn ang="0">
                <a:pos x="0" y="240"/>
              </a:cxn>
            </a:cxnLst>
            <a:rect l="0" t="0" r="r" b="b"/>
            <a:pathLst>
              <a:path w="186" h="240">
                <a:moveTo>
                  <a:pt x="186" y="0"/>
                </a:moveTo>
                <a:lnTo>
                  <a:pt x="0" y="240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Freeform 3"/>
          <p:cNvSpPr>
            <a:spLocks noChangeAspect="1"/>
          </p:cNvSpPr>
          <p:nvPr/>
        </p:nvSpPr>
        <p:spPr bwMode="auto">
          <a:xfrm>
            <a:off x="6309360" y="3126105"/>
            <a:ext cx="180340" cy="38925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9" y="298"/>
              </a:cxn>
            </a:cxnLst>
            <a:rect l="0" t="0" r="r" b="b"/>
            <a:pathLst>
              <a:path w="139" h="298">
                <a:moveTo>
                  <a:pt x="0" y="0"/>
                </a:moveTo>
                <a:lnTo>
                  <a:pt x="139" y="298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Freeform 4"/>
          <p:cNvSpPr>
            <a:spLocks noChangeAspect="1"/>
          </p:cNvSpPr>
          <p:nvPr/>
        </p:nvSpPr>
        <p:spPr bwMode="auto">
          <a:xfrm>
            <a:off x="5885180" y="3107055"/>
            <a:ext cx="182245" cy="398780"/>
          </a:xfrm>
          <a:custGeom>
            <a:avLst/>
            <a:gdLst/>
            <a:ahLst/>
            <a:cxnLst>
              <a:cxn ang="0">
                <a:pos x="112" y="0"/>
              </a:cxn>
              <a:cxn ang="0">
                <a:pos x="0" y="245"/>
              </a:cxn>
            </a:cxnLst>
            <a:rect l="0" t="0" r="r" b="b"/>
            <a:pathLst>
              <a:path w="112" h="245">
                <a:moveTo>
                  <a:pt x="112" y="0"/>
                </a:moveTo>
                <a:lnTo>
                  <a:pt x="0" y="245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Freeform 20"/>
          <p:cNvSpPr>
            <a:spLocks noChangeAspect="1"/>
          </p:cNvSpPr>
          <p:nvPr/>
        </p:nvSpPr>
        <p:spPr bwMode="auto">
          <a:xfrm>
            <a:off x="7096760" y="2356485"/>
            <a:ext cx="511810" cy="51181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4" y="314"/>
              </a:cxn>
            </a:cxnLst>
            <a:rect l="0" t="0" r="r" b="b"/>
            <a:pathLst>
              <a:path w="314" h="314">
                <a:moveTo>
                  <a:pt x="0" y="0"/>
                </a:moveTo>
                <a:lnTo>
                  <a:pt x="314" y="314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Freeform 7"/>
          <p:cNvSpPr>
            <a:spLocks noChangeAspect="1"/>
          </p:cNvSpPr>
          <p:nvPr/>
        </p:nvSpPr>
        <p:spPr bwMode="auto">
          <a:xfrm>
            <a:off x="6913880" y="2458085"/>
            <a:ext cx="76200" cy="3613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284"/>
              </a:cxn>
            </a:cxnLst>
            <a:rect l="0" t="0" r="r" b="b"/>
            <a:pathLst>
              <a:path w="2" h="284">
                <a:moveTo>
                  <a:pt x="0" y="0"/>
                </a:moveTo>
                <a:lnTo>
                  <a:pt x="2" y="284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Freeform 19"/>
          <p:cNvSpPr>
            <a:spLocks noChangeAspect="1"/>
          </p:cNvSpPr>
          <p:nvPr/>
        </p:nvSpPr>
        <p:spPr bwMode="auto">
          <a:xfrm>
            <a:off x="6264910" y="2351405"/>
            <a:ext cx="496570" cy="497205"/>
          </a:xfrm>
          <a:custGeom>
            <a:avLst/>
            <a:gdLst/>
            <a:ahLst/>
            <a:cxnLst>
              <a:cxn ang="0">
                <a:pos x="382" y="0"/>
              </a:cxn>
              <a:cxn ang="0">
                <a:pos x="0" y="382"/>
              </a:cxn>
            </a:cxnLst>
            <a:rect l="0" t="0" r="r" b="b"/>
            <a:pathLst>
              <a:path w="382" h="382">
                <a:moveTo>
                  <a:pt x="382" y="0"/>
                </a:moveTo>
                <a:lnTo>
                  <a:pt x="0" y="382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Oval 8"/>
          <p:cNvSpPr>
            <a:spLocks noChangeAspect="1" noChangeArrowheads="1"/>
          </p:cNvSpPr>
          <p:nvPr/>
        </p:nvSpPr>
        <p:spPr bwMode="auto">
          <a:xfrm>
            <a:off x="6741160" y="2116455"/>
            <a:ext cx="354965" cy="35369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Oval 9"/>
          <p:cNvSpPr>
            <a:spLocks noChangeAspect="1" noChangeArrowheads="1"/>
          </p:cNvSpPr>
          <p:nvPr/>
        </p:nvSpPr>
        <p:spPr bwMode="auto">
          <a:xfrm>
            <a:off x="6018530" y="2816860"/>
            <a:ext cx="354965" cy="35306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Oval 10"/>
          <p:cNvSpPr>
            <a:spLocks noChangeAspect="1" noChangeArrowheads="1"/>
          </p:cNvSpPr>
          <p:nvPr/>
        </p:nvSpPr>
        <p:spPr bwMode="auto">
          <a:xfrm>
            <a:off x="6741160" y="2816860"/>
            <a:ext cx="353060" cy="35306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Oval 11"/>
          <p:cNvSpPr>
            <a:spLocks noChangeAspect="1" noChangeArrowheads="1"/>
          </p:cNvSpPr>
          <p:nvPr/>
        </p:nvSpPr>
        <p:spPr bwMode="auto">
          <a:xfrm>
            <a:off x="7533005" y="2816860"/>
            <a:ext cx="353695" cy="35306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Oval 12"/>
          <p:cNvSpPr>
            <a:spLocks noChangeAspect="1" noChangeArrowheads="1"/>
          </p:cNvSpPr>
          <p:nvPr/>
        </p:nvSpPr>
        <p:spPr bwMode="auto">
          <a:xfrm>
            <a:off x="5668010" y="3507105"/>
            <a:ext cx="354965" cy="35496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Oval 13"/>
          <p:cNvSpPr>
            <a:spLocks noChangeAspect="1" noChangeArrowheads="1"/>
          </p:cNvSpPr>
          <p:nvPr/>
        </p:nvSpPr>
        <p:spPr bwMode="auto">
          <a:xfrm>
            <a:off x="6337935" y="3507105"/>
            <a:ext cx="354965" cy="35496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Oval 14"/>
          <p:cNvSpPr>
            <a:spLocks noChangeAspect="1" noChangeArrowheads="1"/>
          </p:cNvSpPr>
          <p:nvPr/>
        </p:nvSpPr>
        <p:spPr bwMode="auto">
          <a:xfrm>
            <a:off x="7545705" y="3507105"/>
            <a:ext cx="354965" cy="35496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Oval 15"/>
          <p:cNvSpPr>
            <a:spLocks noChangeAspect="1" noChangeArrowheads="1"/>
          </p:cNvSpPr>
          <p:nvPr/>
        </p:nvSpPr>
        <p:spPr bwMode="auto">
          <a:xfrm>
            <a:off x="7539355" y="4153535"/>
            <a:ext cx="353695" cy="35306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Oval 16"/>
          <p:cNvSpPr>
            <a:spLocks noChangeAspect="1" noChangeArrowheads="1"/>
          </p:cNvSpPr>
          <p:nvPr/>
        </p:nvSpPr>
        <p:spPr bwMode="auto">
          <a:xfrm>
            <a:off x="7550785" y="4812030"/>
            <a:ext cx="353060" cy="35369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4" name="Oval 17"/>
          <p:cNvSpPr>
            <a:spLocks noChangeAspect="1" noChangeArrowheads="1"/>
          </p:cNvSpPr>
          <p:nvPr/>
        </p:nvSpPr>
        <p:spPr bwMode="auto">
          <a:xfrm>
            <a:off x="7030085" y="4812030"/>
            <a:ext cx="354965" cy="35369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5" name="Oval 18"/>
          <p:cNvSpPr>
            <a:spLocks noChangeAspect="1" noChangeArrowheads="1"/>
          </p:cNvSpPr>
          <p:nvPr/>
        </p:nvSpPr>
        <p:spPr bwMode="auto">
          <a:xfrm>
            <a:off x="8103235" y="4812030"/>
            <a:ext cx="354965" cy="35369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4558665" y="5369560"/>
            <a:ext cx="4192270" cy="39878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p>
            <a:pPr algn="l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后根</a:t>
            </a:r>
            <a:r>
              <a:rPr kumimoji="1"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的结点访问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次序：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7" name="Group 50"/>
          <p:cNvGrpSpPr/>
          <p:nvPr/>
        </p:nvGrpSpPr>
        <p:grpSpPr bwMode="auto">
          <a:xfrm>
            <a:off x="6010910" y="2807335"/>
            <a:ext cx="1009015" cy="3421366"/>
            <a:chOff x="1151" y="562"/>
            <a:chExt cx="619" cy="2146"/>
          </a:xfrm>
        </p:grpSpPr>
        <p:sp>
          <p:nvSpPr>
            <p:cNvPr id="38" name="Oval 28"/>
            <p:cNvSpPr>
              <a:spLocks noChangeAspect="1" noChangeArrowheads="1"/>
            </p:cNvSpPr>
            <p:nvPr/>
          </p:nvSpPr>
          <p:spPr bwMode="auto">
            <a:xfrm>
              <a:off x="1151" y="562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Text Box 33"/>
            <p:cNvSpPr txBox="1">
              <a:spLocks noChangeArrowheads="1"/>
            </p:cNvSpPr>
            <p:nvPr/>
          </p:nvSpPr>
          <p:spPr bwMode="auto">
            <a:xfrm>
              <a:off x="1547" y="2419"/>
              <a:ext cx="223" cy="28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0" name="Group 48"/>
          <p:cNvGrpSpPr/>
          <p:nvPr/>
        </p:nvGrpSpPr>
        <p:grpSpPr bwMode="auto">
          <a:xfrm>
            <a:off x="5660390" y="3497580"/>
            <a:ext cx="436880" cy="2728581"/>
            <a:chOff x="930" y="997"/>
            <a:chExt cx="268" cy="1711"/>
          </a:xfrm>
        </p:grpSpPr>
        <p:sp>
          <p:nvSpPr>
            <p:cNvPr id="41" name="Text Box 25"/>
            <p:cNvSpPr txBox="1">
              <a:spLocks noChangeArrowheads="1"/>
            </p:cNvSpPr>
            <p:nvPr/>
          </p:nvSpPr>
          <p:spPr bwMode="auto">
            <a:xfrm>
              <a:off x="975" y="2419"/>
              <a:ext cx="223" cy="28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Oval 34"/>
            <p:cNvSpPr>
              <a:spLocks noChangeAspect="1" noChangeArrowheads="1"/>
            </p:cNvSpPr>
            <p:nvPr/>
          </p:nvSpPr>
          <p:spPr bwMode="auto">
            <a:xfrm>
              <a:off x="930" y="997"/>
              <a:ext cx="218" cy="218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3" name="Group 51"/>
          <p:cNvGrpSpPr/>
          <p:nvPr/>
        </p:nvGrpSpPr>
        <p:grpSpPr bwMode="auto">
          <a:xfrm>
            <a:off x="6733540" y="2807335"/>
            <a:ext cx="712470" cy="3421366"/>
            <a:chOff x="1606" y="562"/>
            <a:chExt cx="437" cy="2146"/>
          </a:xfrm>
        </p:grpSpPr>
        <p:sp>
          <p:nvSpPr>
            <p:cNvPr id="44" name="Oval 30"/>
            <p:cNvSpPr>
              <a:spLocks noChangeAspect="1" noChangeArrowheads="1"/>
            </p:cNvSpPr>
            <p:nvPr/>
          </p:nvSpPr>
          <p:spPr bwMode="auto">
            <a:xfrm>
              <a:off x="1606" y="562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Text Box 35"/>
            <p:cNvSpPr txBox="1">
              <a:spLocks noChangeArrowheads="1"/>
            </p:cNvSpPr>
            <p:nvPr/>
          </p:nvSpPr>
          <p:spPr bwMode="auto">
            <a:xfrm>
              <a:off x="1820" y="2419"/>
              <a:ext cx="223" cy="28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6" name="Group 49"/>
          <p:cNvGrpSpPr/>
          <p:nvPr/>
        </p:nvGrpSpPr>
        <p:grpSpPr bwMode="auto">
          <a:xfrm>
            <a:off x="6207760" y="3497580"/>
            <a:ext cx="481330" cy="2728581"/>
            <a:chOff x="1275" y="997"/>
            <a:chExt cx="295" cy="1711"/>
          </a:xfrm>
        </p:grpSpPr>
        <p:sp>
          <p:nvSpPr>
            <p:cNvPr id="47" name="Text Box 27"/>
            <p:cNvSpPr txBox="1">
              <a:spLocks noChangeArrowheads="1"/>
            </p:cNvSpPr>
            <p:nvPr/>
          </p:nvSpPr>
          <p:spPr bwMode="auto">
            <a:xfrm>
              <a:off x="1275" y="2419"/>
              <a:ext cx="223" cy="28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Oval 36"/>
            <p:cNvSpPr>
              <a:spLocks noChangeAspect="1" noChangeArrowheads="1"/>
            </p:cNvSpPr>
            <p:nvPr/>
          </p:nvSpPr>
          <p:spPr bwMode="auto">
            <a:xfrm>
              <a:off x="1352" y="997"/>
              <a:ext cx="218" cy="218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9" name="Group 55"/>
          <p:cNvGrpSpPr/>
          <p:nvPr/>
        </p:nvGrpSpPr>
        <p:grpSpPr bwMode="auto">
          <a:xfrm>
            <a:off x="7531735" y="4144010"/>
            <a:ext cx="1664970" cy="2078976"/>
            <a:chOff x="2109" y="1404"/>
            <a:chExt cx="1021" cy="1304"/>
          </a:xfrm>
        </p:grpSpPr>
        <p:sp>
          <p:nvSpPr>
            <p:cNvPr id="50" name="Text Box 39"/>
            <p:cNvSpPr txBox="1">
              <a:spLocks noChangeArrowheads="1"/>
            </p:cNvSpPr>
            <p:nvPr/>
          </p:nvSpPr>
          <p:spPr bwMode="auto">
            <a:xfrm>
              <a:off x="2907" y="2419"/>
              <a:ext cx="223" cy="28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" name="Oval 40"/>
            <p:cNvSpPr>
              <a:spLocks noChangeAspect="1" noChangeArrowheads="1"/>
            </p:cNvSpPr>
            <p:nvPr/>
          </p:nvSpPr>
          <p:spPr bwMode="auto">
            <a:xfrm>
              <a:off x="2109" y="1404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2" name="Group 57"/>
          <p:cNvGrpSpPr/>
          <p:nvPr/>
        </p:nvGrpSpPr>
        <p:grpSpPr bwMode="auto">
          <a:xfrm>
            <a:off x="7525385" y="2807335"/>
            <a:ext cx="2559685" cy="3421366"/>
            <a:chOff x="2105" y="562"/>
            <a:chExt cx="1570" cy="2146"/>
          </a:xfrm>
        </p:grpSpPr>
        <p:sp>
          <p:nvSpPr>
            <p:cNvPr id="53" name="Oval 32"/>
            <p:cNvSpPr>
              <a:spLocks noChangeAspect="1" noChangeArrowheads="1"/>
            </p:cNvSpPr>
            <p:nvPr/>
          </p:nvSpPr>
          <p:spPr bwMode="auto">
            <a:xfrm>
              <a:off x="2105" y="562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Text Box 41"/>
            <p:cNvSpPr txBox="1">
              <a:spLocks noChangeArrowheads="1"/>
            </p:cNvSpPr>
            <p:nvPr/>
          </p:nvSpPr>
          <p:spPr bwMode="auto">
            <a:xfrm>
              <a:off x="3452" y="2419"/>
              <a:ext cx="223" cy="28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5" name="Group 53"/>
          <p:cNvGrpSpPr/>
          <p:nvPr/>
        </p:nvGrpSpPr>
        <p:grpSpPr bwMode="auto">
          <a:xfrm>
            <a:off x="7542530" y="4802505"/>
            <a:ext cx="720090" cy="1417306"/>
            <a:chOff x="2116" y="1819"/>
            <a:chExt cx="442" cy="889"/>
          </a:xfrm>
        </p:grpSpPr>
        <p:sp>
          <p:nvSpPr>
            <p:cNvPr id="56" name="Text Box 31"/>
            <p:cNvSpPr txBox="1">
              <a:spLocks noChangeArrowheads="1"/>
            </p:cNvSpPr>
            <p:nvPr/>
          </p:nvSpPr>
          <p:spPr bwMode="auto">
            <a:xfrm>
              <a:off x="2335" y="2419"/>
              <a:ext cx="223" cy="28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Oval 42"/>
            <p:cNvSpPr>
              <a:spLocks noChangeAspect="1" noChangeArrowheads="1"/>
            </p:cNvSpPr>
            <p:nvPr/>
          </p:nvSpPr>
          <p:spPr bwMode="auto">
            <a:xfrm>
              <a:off x="2116" y="1819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8" name="Group 56"/>
          <p:cNvGrpSpPr/>
          <p:nvPr/>
        </p:nvGrpSpPr>
        <p:grpSpPr bwMode="auto">
          <a:xfrm>
            <a:off x="7538085" y="3497580"/>
            <a:ext cx="2103120" cy="2728581"/>
            <a:chOff x="2113" y="997"/>
            <a:chExt cx="1290" cy="1711"/>
          </a:xfrm>
        </p:grpSpPr>
        <p:sp>
          <p:nvSpPr>
            <p:cNvPr id="61" name="Oval 38"/>
            <p:cNvSpPr>
              <a:spLocks noChangeAspect="1" noChangeArrowheads="1"/>
            </p:cNvSpPr>
            <p:nvPr/>
          </p:nvSpPr>
          <p:spPr bwMode="auto">
            <a:xfrm>
              <a:off x="2113" y="997"/>
              <a:ext cx="218" cy="218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Text Box 43"/>
            <p:cNvSpPr txBox="1">
              <a:spLocks noChangeArrowheads="1"/>
            </p:cNvSpPr>
            <p:nvPr/>
          </p:nvSpPr>
          <p:spPr bwMode="auto">
            <a:xfrm>
              <a:off x="3180" y="2419"/>
              <a:ext cx="223" cy="28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63" name="Group 52"/>
          <p:cNvGrpSpPr/>
          <p:nvPr/>
        </p:nvGrpSpPr>
        <p:grpSpPr bwMode="auto">
          <a:xfrm>
            <a:off x="7022465" y="4802505"/>
            <a:ext cx="858520" cy="1417306"/>
            <a:chOff x="1788" y="1819"/>
            <a:chExt cx="527" cy="889"/>
          </a:xfrm>
        </p:grpSpPr>
        <p:sp>
          <p:nvSpPr>
            <p:cNvPr id="64" name="Text Box 29"/>
            <p:cNvSpPr txBox="1">
              <a:spLocks noChangeArrowheads="1"/>
            </p:cNvSpPr>
            <p:nvPr/>
          </p:nvSpPr>
          <p:spPr bwMode="auto">
            <a:xfrm>
              <a:off x="2092" y="2419"/>
              <a:ext cx="223" cy="28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Oval 44"/>
            <p:cNvSpPr>
              <a:spLocks noChangeAspect="1" noChangeArrowheads="1"/>
            </p:cNvSpPr>
            <p:nvPr/>
          </p:nvSpPr>
          <p:spPr bwMode="auto">
            <a:xfrm>
              <a:off x="1788" y="1819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66" name="Group 58"/>
          <p:cNvGrpSpPr/>
          <p:nvPr/>
        </p:nvGrpSpPr>
        <p:grpSpPr bwMode="auto">
          <a:xfrm>
            <a:off x="6733540" y="2106930"/>
            <a:ext cx="3870960" cy="4124946"/>
            <a:chOff x="1606" y="121"/>
            <a:chExt cx="2374" cy="2587"/>
          </a:xfrm>
        </p:grpSpPr>
        <p:sp>
          <p:nvSpPr>
            <p:cNvPr id="67" name="Oval 26"/>
            <p:cNvSpPr>
              <a:spLocks noChangeAspect="1" noChangeArrowheads="1"/>
            </p:cNvSpPr>
            <p:nvPr/>
          </p:nvSpPr>
          <p:spPr bwMode="auto">
            <a:xfrm>
              <a:off x="1606" y="121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8" name="Text Box 45"/>
            <p:cNvSpPr txBox="1">
              <a:spLocks noChangeArrowheads="1"/>
            </p:cNvSpPr>
            <p:nvPr/>
          </p:nvSpPr>
          <p:spPr bwMode="auto">
            <a:xfrm>
              <a:off x="3757" y="2419"/>
              <a:ext cx="223" cy="28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69" name="Group 54"/>
          <p:cNvGrpSpPr/>
          <p:nvPr/>
        </p:nvGrpSpPr>
        <p:grpSpPr bwMode="auto">
          <a:xfrm>
            <a:off x="8095615" y="4802505"/>
            <a:ext cx="641985" cy="1417306"/>
            <a:chOff x="2464" y="1819"/>
            <a:chExt cx="394" cy="889"/>
          </a:xfrm>
        </p:grpSpPr>
        <p:sp>
          <p:nvSpPr>
            <p:cNvPr id="70" name="Text Box 37"/>
            <p:cNvSpPr txBox="1">
              <a:spLocks noChangeArrowheads="1"/>
            </p:cNvSpPr>
            <p:nvPr/>
          </p:nvSpPr>
          <p:spPr bwMode="auto">
            <a:xfrm>
              <a:off x="2635" y="2419"/>
              <a:ext cx="223" cy="28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6" name="Oval 46"/>
            <p:cNvSpPr>
              <a:spLocks noChangeAspect="1" noChangeArrowheads="1"/>
            </p:cNvSpPr>
            <p:nvPr/>
          </p:nvSpPr>
          <p:spPr bwMode="auto">
            <a:xfrm>
              <a:off x="2464" y="1819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77" name="Text Box 94"/>
          <p:cNvSpPr txBox="1">
            <a:spLocks noChangeArrowheads="1"/>
          </p:cNvSpPr>
          <p:nvPr/>
        </p:nvSpPr>
        <p:spPr bwMode="auto">
          <a:xfrm>
            <a:off x="7059295" y="6162675"/>
            <a:ext cx="2070735" cy="3987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遍历完毕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78" name="图片 77" descr="magnifying-glass-g934a18a98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2356485"/>
            <a:ext cx="3651250" cy="35902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2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35"/>
          <p:cNvSpPr txBox="1">
            <a:spLocks noChangeArrowheads="1"/>
          </p:cNvSpPr>
          <p:nvPr/>
        </p:nvSpPr>
        <p:spPr bwMode="auto">
          <a:xfrm>
            <a:off x="1391285" y="1483360"/>
            <a:ext cx="9075420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kumimoji="1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树的层次遍历示例</a:t>
            </a:r>
            <a:endParaRPr kumimoji="1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sp>
        <p:nvSpPr>
          <p:cNvPr id="13" name="Freeform 2"/>
          <p:cNvSpPr>
            <a:spLocks noChangeAspect="1"/>
          </p:cNvSpPr>
          <p:nvPr/>
        </p:nvSpPr>
        <p:spPr bwMode="auto">
          <a:xfrm>
            <a:off x="6613506" y="4621213"/>
            <a:ext cx="295275" cy="381000"/>
          </a:xfrm>
          <a:custGeom>
            <a:avLst/>
            <a:gdLst/>
            <a:ahLst/>
            <a:cxnLst>
              <a:cxn ang="0">
                <a:pos x="186" y="0"/>
              </a:cxn>
              <a:cxn ang="0">
                <a:pos x="0" y="240"/>
              </a:cxn>
            </a:cxnLst>
            <a:rect l="0" t="0" r="r" b="b"/>
            <a:pathLst>
              <a:path w="186" h="240">
                <a:moveTo>
                  <a:pt x="186" y="0"/>
                </a:moveTo>
                <a:lnTo>
                  <a:pt x="0" y="240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Freeform 22"/>
          <p:cNvSpPr>
            <a:spLocks noChangeAspect="1"/>
          </p:cNvSpPr>
          <p:nvPr/>
        </p:nvSpPr>
        <p:spPr bwMode="auto">
          <a:xfrm>
            <a:off x="7065943" y="4059238"/>
            <a:ext cx="4763" cy="2873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" y="239"/>
              </a:cxn>
            </a:cxnLst>
            <a:rect l="0" t="0" r="r" b="b"/>
            <a:pathLst>
              <a:path w="3" h="239">
                <a:moveTo>
                  <a:pt x="0" y="0"/>
                </a:moveTo>
                <a:lnTo>
                  <a:pt x="3" y="239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Freeform 21"/>
          <p:cNvSpPr/>
          <p:nvPr/>
        </p:nvSpPr>
        <p:spPr bwMode="auto">
          <a:xfrm>
            <a:off x="7058006" y="3381375"/>
            <a:ext cx="1587" cy="323850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256"/>
              </a:cxn>
            </a:cxnLst>
            <a:rect l="0" t="0" r="r" b="b"/>
            <a:pathLst>
              <a:path w="8" h="256">
                <a:moveTo>
                  <a:pt x="8" y="0"/>
                </a:moveTo>
                <a:lnTo>
                  <a:pt x="0" y="256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Freeform 4"/>
          <p:cNvSpPr>
            <a:spLocks noChangeAspect="1"/>
          </p:cNvSpPr>
          <p:nvPr/>
        </p:nvSpPr>
        <p:spPr bwMode="auto">
          <a:xfrm>
            <a:off x="5232381" y="3308350"/>
            <a:ext cx="177800" cy="388938"/>
          </a:xfrm>
          <a:custGeom>
            <a:avLst/>
            <a:gdLst/>
            <a:ahLst/>
            <a:cxnLst>
              <a:cxn ang="0">
                <a:pos x="112" y="0"/>
              </a:cxn>
              <a:cxn ang="0">
                <a:pos x="0" y="245"/>
              </a:cxn>
            </a:cxnLst>
            <a:rect l="0" t="0" r="r" b="b"/>
            <a:pathLst>
              <a:path w="112" h="245">
                <a:moveTo>
                  <a:pt x="112" y="0"/>
                </a:moveTo>
                <a:lnTo>
                  <a:pt x="0" y="245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Freeform 3"/>
          <p:cNvSpPr>
            <a:spLocks noChangeAspect="1"/>
          </p:cNvSpPr>
          <p:nvPr/>
        </p:nvSpPr>
        <p:spPr bwMode="auto">
          <a:xfrm>
            <a:off x="5656243" y="3327400"/>
            <a:ext cx="176213" cy="3794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9" y="298"/>
              </a:cxn>
            </a:cxnLst>
            <a:rect l="0" t="0" r="r" b="b"/>
            <a:pathLst>
              <a:path w="139" h="298">
                <a:moveTo>
                  <a:pt x="0" y="0"/>
                </a:moveTo>
                <a:lnTo>
                  <a:pt x="139" y="298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Freeform 19"/>
          <p:cNvSpPr>
            <a:spLocks noChangeAspect="1"/>
          </p:cNvSpPr>
          <p:nvPr/>
        </p:nvSpPr>
        <p:spPr bwMode="auto">
          <a:xfrm>
            <a:off x="5611793" y="2552700"/>
            <a:ext cx="484188" cy="484188"/>
          </a:xfrm>
          <a:custGeom>
            <a:avLst/>
            <a:gdLst/>
            <a:ahLst/>
            <a:cxnLst>
              <a:cxn ang="0">
                <a:pos x="382" y="0"/>
              </a:cxn>
              <a:cxn ang="0">
                <a:pos x="0" y="382"/>
              </a:cxn>
            </a:cxnLst>
            <a:rect l="0" t="0" r="r" b="b"/>
            <a:pathLst>
              <a:path w="382" h="382">
                <a:moveTo>
                  <a:pt x="382" y="0"/>
                </a:moveTo>
                <a:lnTo>
                  <a:pt x="0" y="382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Freeform 20"/>
          <p:cNvSpPr>
            <a:spLocks noChangeAspect="1"/>
          </p:cNvSpPr>
          <p:nvPr/>
        </p:nvSpPr>
        <p:spPr bwMode="auto">
          <a:xfrm>
            <a:off x="6443643" y="2557463"/>
            <a:ext cx="498475" cy="498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4" y="314"/>
              </a:cxn>
            </a:cxnLst>
            <a:rect l="0" t="0" r="r" b="b"/>
            <a:pathLst>
              <a:path w="314" h="314">
                <a:moveTo>
                  <a:pt x="0" y="0"/>
                </a:moveTo>
                <a:lnTo>
                  <a:pt x="314" y="314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Freeform 5"/>
          <p:cNvSpPr>
            <a:spLocks noChangeAspect="1"/>
          </p:cNvSpPr>
          <p:nvPr/>
        </p:nvSpPr>
        <p:spPr bwMode="auto">
          <a:xfrm>
            <a:off x="7065943" y="4702175"/>
            <a:ext cx="3175" cy="3127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252"/>
              </a:cxn>
            </a:cxnLst>
            <a:rect l="0" t="0" r="r" b="b"/>
            <a:pathLst>
              <a:path w="2" h="252">
                <a:moveTo>
                  <a:pt x="0" y="0"/>
                </a:moveTo>
                <a:lnTo>
                  <a:pt x="2" y="252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Freeform 6"/>
          <p:cNvSpPr>
            <a:spLocks noChangeAspect="1"/>
          </p:cNvSpPr>
          <p:nvPr/>
        </p:nvSpPr>
        <p:spPr bwMode="auto">
          <a:xfrm>
            <a:off x="7215168" y="4603750"/>
            <a:ext cx="352425" cy="4143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8" y="326"/>
              </a:cxn>
            </a:cxnLst>
            <a:rect l="0" t="0" r="r" b="b"/>
            <a:pathLst>
              <a:path w="278" h="326">
                <a:moveTo>
                  <a:pt x="0" y="0"/>
                </a:moveTo>
                <a:lnTo>
                  <a:pt x="278" y="326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Freeform 7"/>
          <p:cNvSpPr>
            <a:spLocks noChangeAspect="1"/>
          </p:cNvSpPr>
          <p:nvPr/>
        </p:nvSpPr>
        <p:spPr bwMode="auto">
          <a:xfrm>
            <a:off x="6261081" y="2659063"/>
            <a:ext cx="3175" cy="360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284"/>
              </a:cxn>
            </a:cxnLst>
            <a:rect l="0" t="0" r="r" b="b"/>
            <a:pathLst>
              <a:path w="2" h="284">
                <a:moveTo>
                  <a:pt x="0" y="0"/>
                </a:moveTo>
                <a:lnTo>
                  <a:pt x="2" y="284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p>
            <a:endParaRPr lang="zh-CN" altLang="en-US" b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Oval 8"/>
          <p:cNvSpPr>
            <a:spLocks noChangeAspect="1" noChangeArrowheads="1"/>
          </p:cNvSpPr>
          <p:nvPr/>
        </p:nvSpPr>
        <p:spPr bwMode="auto">
          <a:xfrm>
            <a:off x="6088043" y="2317750"/>
            <a:ext cx="346075" cy="344488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Oval 9"/>
          <p:cNvSpPr>
            <a:spLocks noChangeAspect="1" noChangeArrowheads="1"/>
          </p:cNvSpPr>
          <p:nvPr/>
        </p:nvSpPr>
        <p:spPr bwMode="auto">
          <a:xfrm>
            <a:off x="5365731" y="3017838"/>
            <a:ext cx="346075" cy="344487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Oval 10"/>
          <p:cNvSpPr>
            <a:spLocks noChangeAspect="1" noChangeArrowheads="1"/>
          </p:cNvSpPr>
          <p:nvPr/>
        </p:nvSpPr>
        <p:spPr bwMode="auto">
          <a:xfrm>
            <a:off x="6088043" y="3017838"/>
            <a:ext cx="344488" cy="344487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Oval 11"/>
          <p:cNvSpPr>
            <a:spLocks noChangeAspect="1" noChangeArrowheads="1"/>
          </p:cNvSpPr>
          <p:nvPr/>
        </p:nvSpPr>
        <p:spPr bwMode="auto">
          <a:xfrm>
            <a:off x="6880206" y="3017838"/>
            <a:ext cx="344487" cy="344487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Oval 12"/>
          <p:cNvSpPr>
            <a:spLocks noChangeAspect="1" noChangeArrowheads="1"/>
          </p:cNvSpPr>
          <p:nvPr/>
        </p:nvSpPr>
        <p:spPr bwMode="auto">
          <a:xfrm>
            <a:off x="5014893" y="3708400"/>
            <a:ext cx="346075" cy="34607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Oval 13"/>
          <p:cNvSpPr>
            <a:spLocks noChangeAspect="1" noChangeArrowheads="1"/>
          </p:cNvSpPr>
          <p:nvPr/>
        </p:nvSpPr>
        <p:spPr bwMode="auto">
          <a:xfrm>
            <a:off x="5684818" y="3708400"/>
            <a:ext cx="346075" cy="34607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Oval 14"/>
          <p:cNvSpPr>
            <a:spLocks noChangeAspect="1" noChangeArrowheads="1"/>
          </p:cNvSpPr>
          <p:nvPr/>
        </p:nvSpPr>
        <p:spPr bwMode="auto">
          <a:xfrm>
            <a:off x="6892906" y="3708400"/>
            <a:ext cx="346075" cy="346075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Oval 15"/>
          <p:cNvSpPr>
            <a:spLocks noChangeAspect="1" noChangeArrowheads="1"/>
          </p:cNvSpPr>
          <p:nvPr/>
        </p:nvSpPr>
        <p:spPr bwMode="auto">
          <a:xfrm>
            <a:off x="6886556" y="4354513"/>
            <a:ext cx="344487" cy="344487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H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Oval 16"/>
          <p:cNvSpPr>
            <a:spLocks noChangeAspect="1" noChangeArrowheads="1"/>
          </p:cNvSpPr>
          <p:nvPr/>
        </p:nvSpPr>
        <p:spPr bwMode="auto">
          <a:xfrm>
            <a:off x="6897668" y="5013325"/>
            <a:ext cx="344488" cy="344488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J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Oval 17"/>
          <p:cNvSpPr>
            <a:spLocks noChangeAspect="1" noChangeArrowheads="1"/>
          </p:cNvSpPr>
          <p:nvPr/>
        </p:nvSpPr>
        <p:spPr bwMode="auto">
          <a:xfrm>
            <a:off x="6376968" y="5013325"/>
            <a:ext cx="346075" cy="344488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3" name="Oval 18"/>
          <p:cNvSpPr>
            <a:spLocks noChangeAspect="1" noChangeArrowheads="1"/>
          </p:cNvSpPr>
          <p:nvPr/>
        </p:nvSpPr>
        <p:spPr bwMode="auto">
          <a:xfrm>
            <a:off x="7450118" y="5013325"/>
            <a:ext cx="346075" cy="344488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K</a:t>
            </a:r>
            <a:endParaRPr lang="en-US" altLang="zh-CN" sz="1800" b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4" name="Text Box 23"/>
          <p:cNvSpPr txBox="1">
            <a:spLocks noChangeArrowheads="1"/>
          </p:cNvSpPr>
          <p:nvPr/>
        </p:nvSpPr>
        <p:spPr bwMode="auto">
          <a:xfrm>
            <a:off x="3932238" y="5462220"/>
            <a:ext cx="4851400" cy="39878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p>
            <a:pPr algn="l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层次</a:t>
            </a:r>
            <a:r>
              <a:rPr kumimoji="1"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的结点访问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次序：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5" name="Group 24"/>
          <p:cNvGrpSpPr/>
          <p:nvPr/>
        </p:nvGrpSpPr>
        <p:grpSpPr bwMode="auto">
          <a:xfrm>
            <a:off x="5084763" y="2320925"/>
            <a:ext cx="1347787" cy="3965575"/>
            <a:chOff x="975" y="121"/>
            <a:chExt cx="849" cy="2498"/>
          </a:xfrm>
        </p:grpSpPr>
        <p:sp>
          <p:nvSpPr>
            <p:cNvPr id="36" name="Text Box 25"/>
            <p:cNvSpPr txBox="1">
              <a:spLocks noChangeArrowheads="1"/>
            </p:cNvSpPr>
            <p:nvPr/>
          </p:nvSpPr>
          <p:spPr bwMode="auto">
            <a:xfrm>
              <a:off x="975" y="2329"/>
              <a:ext cx="250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Oval 26"/>
            <p:cNvSpPr>
              <a:spLocks noChangeAspect="1" noChangeArrowheads="1"/>
            </p:cNvSpPr>
            <p:nvPr/>
          </p:nvSpPr>
          <p:spPr bwMode="auto">
            <a:xfrm>
              <a:off x="1606" y="121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8" name="Group 48"/>
          <p:cNvGrpSpPr/>
          <p:nvPr/>
        </p:nvGrpSpPr>
        <p:grpSpPr bwMode="auto">
          <a:xfrm>
            <a:off x="5364165" y="3021013"/>
            <a:ext cx="571501" cy="3265487"/>
            <a:chOff x="1151" y="562"/>
            <a:chExt cx="360" cy="2057"/>
          </a:xfrm>
        </p:grpSpPr>
        <p:sp>
          <p:nvSpPr>
            <p:cNvPr id="39" name="Text Box 27"/>
            <p:cNvSpPr txBox="1">
              <a:spLocks noChangeArrowheads="1"/>
            </p:cNvSpPr>
            <p:nvPr/>
          </p:nvSpPr>
          <p:spPr bwMode="auto">
            <a:xfrm>
              <a:off x="1275" y="2329"/>
              <a:ext cx="236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Oval 28"/>
            <p:cNvSpPr>
              <a:spLocks noChangeAspect="1" noChangeArrowheads="1"/>
            </p:cNvSpPr>
            <p:nvPr/>
          </p:nvSpPr>
          <p:spPr bwMode="auto">
            <a:xfrm>
              <a:off x="1151" y="562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1" name="Group 49"/>
          <p:cNvGrpSpPr/>
          <p:nvPr/>
        </p:nvGrpSpPr>
        <p:grpSpPr bwMode="auto">
          <a:xfrm>
            <a:off x="5992813" y="3021013"/>
            <a:ext cx="438150" cy="3265487"/>
            <a:chOff x="1547" y="562"/>
            <a:chExt cx="276" cy="2057"/>
          </a:xfrm>
        </p:grpSpPr>
        <p:sp>
          <p:nvSpPr>
            <p:cNvPr id="42" name="Oval 30"/>
            <p:cNvSpPr>
              <a:spLocks noChangeAspect="1" noChangeArrowheads="1"/>
            </p:cNvSpPr>
            <p:nvPr/>
          </p:nvSpPr>
          <p:spPr bwMode="auto">
            <a:xfrm>
              <a:off x="1606" y="562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Text Box 33"/>
            <p:cNvSpPr txBox="1">
              <a:spLocks noChangeArrowheads="1"/>
            </p:cNvSpPr>
            <p:nvPr/>
          </p:nvSpPr>
          <p:spPr bwMode="auto">
            <a:xfrm>
              <a:off x="1547" y="2329"/>
              <a:ext cx="244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51"/>
          <p:cNvGrpSpPr/>
          <p:nvPr/>
        </p:nvGrpSpPr>
        <p:grpSpPr bwMode="auto">
          <a:xfrm>
            <a:off x="5013325" y="3711575"/>
            <a:ext cx="2195513" cy="2574925"/>
            <a:chOff x="930" y="997"/>
            <a:chExt cx="1383" cy="1622"/>
          </a:xfrm>
        </p:grpSpPr>
        <p:sp>
          <p:nvSpPr>
            <p:cNvPr id="45" name="Text Box 29"/>
            <p:cNvSpPr txBox="1">
              <a:spLocks noChangeArrowheads="1"/>
            </p:cNvSpPr>
            <p:nvPr/>
          </p:nvSpPr>
          <p:spPr bwMode="auto">
            <a:xfrm>
              <a:off x="2092" y="2329"/>
              <a:ext cx="221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Oval 34"/>
            <p:cNvSpPr>
              <a:spLocks noChangeAspect="1" noChangeArrowheads="1"/>
            </p:cNvSpPr>
            <p:nvPr/>
          </p:nvSpPr>
          <p:spPr bwMode="auto">
            <a:xfrm>
              <a:off x="930" y="997"/>
              <a:ext cx="218" cy="218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7" name="Group 50"/>
          <p:cNvGrpSpPr/>
          <p:nvPr/>
        </p:nvGrpSpPr>
        <p:grpSpPr bwMode="auto">
          <a:xfrm>
            <a:off x="6426200" y="3021013"/>
            <a:ext cx="796925" cy="3265487"/>
            <a:chOff x="1820" y="562"/>
            <a:chExt cx="502" cy="2057"/>
          </a:xfrm>
        </p:grpSpPr>
        <p:sp>
          <p:nvSpPr>
            <p:cNvPr id="48" name="Oval 32"/>
            <p:cNvSpPr>
              <a:spLocks noChangeAspect="1" noChangeArrowheads="1"/>
            </p:cNvSpPr>
            <p:nvPr/>
          </p:nvSpPr>
          <p:spPr bwMode="auto">
            <a:xfrm>
              <a:off x="2105" y="562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Text Box 35"/>
            <p:cNvSpPr txBox="1">
              <a:spLocks noChangeArrowheads="1"/>
            </p:cNvSpPr>
            <p:nvPr/>
          </p:nvSpPr>
          <p:spPr bwMode="auto">
            <a:xfrm>
              <a:off x="1820" y="2329"/>
              <a:ext cx="262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0" name="Group 52"/>
          <p:cNvGrpSpPr/>
          <p:nvPr/>
        </p:nvGrpSpPr>
        <p:grpSpPr bwMode="auto">
          <a:xfrm>
            <a:off x="5683249" y="3711575"/>
            <a:ext cx="1905000" cy="2574925"/>
            <a:chOff x="1352" y="997"/>
            <a:chExt cx="1200" cy="1622"/>
          </a:xfrm>
        </p:grpSpPr>
        <p:sp>
          <p:nvSpPr>
            <p:cNvPr id="51" name="Text Box 31"/>
            <p:cNvSpPr txBox="1">
              <a:spLocks noChangeArrowheads="1"/>
            </p:cNvSpPr>
            <p:nvPr/>
          </p:nvSpPr>
          <p:spPr bwMode="auto">
            <a:xfrm>
              <a:off x="2335" y="2329"/>
              <a:ext cx="217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Oval 36"/>
            <p:cNvSpPr>
              <a:spLocks noChangeAspect="1" noChangeArrowheads="1"/>
            </p:cNvSpPr>
            <p:nvPr/>
          </p:nvSpPr>
          <p:spPr bwMode="auto">
            <a:xfrm>
              <a:off x="1352" y="997"/>
              <a:ext cx="218" cy="218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3" name="Group 53"/>
          <p:cNvGrpSpPr/>
          <p:nvPr/>
        </p:nvGrpSpPr>
        <p:grpSpPr bwMode="auto">
          <a:xfrm>
            <a:off x="6891338" y="3711575"/>
            <a:ext cx="1238249" cy="2574925"/>
            <a:chOff x="2113" y="997"/>
            <a:chExt cx="780" cy="1622"/>
          </a:xfrm>
        </p:grpSpPr>
        <p:sp>
          <p:nvSpPr>
            <p:cNvPr id="54" name="Text Box 37"/>
            <p:cNvSpPr txBox="1">
              <a:spLocks noChangeArrowheads="1"/>
            </p:cNvSpPr>
            <p:nvPr/>
          </p:nvSpPr>
          <p:spPr bwMode="auto">
            <a:xfrm>
              <a:off x="2635" y="2329"/>
              <a:ext cx="258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Oval 38"/>
            <p:cNvSpPr>
              <a:spLocks noChangeAspect="1" noChangeArrowheads="1"/>
            </p:cNvSpPr>
            <p:nvPr/>
          </p:nvSpPr>
          <p:spPr bwMode="auto">
            <a:xfrm>
              <a:off x="2113" y="997"/>
              <a:ext cx="218" cy="218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6" name="Group 54"/>
          <p:cNvGrpSpPr/>
          <p:nvPr/>
        </p:nvGrpSpPr>
        <p:grpSpPr bwMode="auto">
          <a:xfrm>
            <a:off x="6884988" y="4357688"/>
            <a:ext cx="1685924" cy="1928812"/>
            <a:chOff x="2109" y="1404"/>
            <a:chExt cx="1062" cy="1215"/>
          </a:xfrm>
        </p:grpSpPr>
        <p:sp>
          <p:nvSpPr>
            <p:cNvPr id="57" name="Text Box 39"/>
            <p:cNvSpPr txBox="1">
              <a:spLocks noChangeArrowheads="1"/>
            </p:cNvSpPr>
            <p:nvPr/>
          </p:nvSpPr>
          <p:spPr bwMode="auto">
            <a:xfrm>
              <a:off x="2907" y="2329"/>
              <a:ext cx="264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8" name="Oval 40"/>
            <p:cNvSpPr>
              <a:spLocks noChangeAspect="1" noChangeArrowheads="1"/>
            </p:cNvSpPr>
            <p:nvPr/>
          </p:nvSpPr>
          <p:spPr bwMode="auto">
            <a:xfrm>
              <a:off x="2109" y="1404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60" name="Group 56"/>
          <p:cNvGrpSpPr/>
          <p:nvPr/>
        </p:nvGrpSpPr>
        <p:grpSpPr bwMode="auto">
          <a:xfrm>
            <a:off x="6896101" y="5016501"/>
            <a:ext cx="2424113" cy="1270000"/>
            <a:chOff x="2116" y="1819"/>
            <a:chExt cx="1527" cy="800"/>
          </a:xfrm>
        </p:grpSpPr>
        <p:sp>
          <p:nvSpPr>
            <p:cNvPr id="61" name="Text Box 41"/>
            <p:cNvSpPr txBox="1">
              <a:spLocks noChangeArrowheads="1"/>
            </p:cNvSpPr>
            <p:nvPr/>
          </p:nvSpPr>
          <p:spPr bwMode="auto">
            <a:xfrm>
              <a:off x="3452" y="2329"/>
              <a:ext cx="191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Oval 42"/>
            <p:cNvSpPr>
              <a:spLocks noChangeAspect="1" noChangeArrowheads="1"/>
            </p:cNvSpPr>
            <p:nvPr/>
          </p:nvSpPr>
          <p:spPr bwMode="auto">
            <a:xfrm>
              <a:off x="2116" y="1819"/>
              <a:ext cx="217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63" name="Group 55"/>
          <p:cNvGrpSpPr/>
          <p:nvPr/>
        </p:nvGrpSpPr>
        <p:grpSpPr bwMode="auto">
          <a:xfrm>
            <a:off x="6375400" y="5016501"/>
            <a:ext cx="2482850" cy="1270000"/>
            <a:chOff x="1788" y="1819"/>
            <a:chExt cx="1564" cy="800"/>
          </a:xfrm>
        </p:grpSpPr>
        <p:sp>
          <p:nvSpPr>
            <p:cNvPr id="64" name="Text Box 43"/>
            <p:cNvSpPr txBox="1">
              <a:spLocks noChangeArrowheads="1"/>
            </p:cNvSpPr>
            <p:nvPr/>
          </p:nvSpPr>
          <p:spPr bwMode="auto">
            <a:xfrm>
              <a:off x="3180" y="2329"/>
              <a:ext cx="172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Oval 44"/>
            <p:cNvSpPr>
              <a:spLocks noChangeAspect="1" noChangeArrowheads="1"/>
            </p:cNvSpPr>
            <p:nvPr/>
          </p:nvSpPr>
          <p:spPr bwMode="auto">
            <a:xfrm>
              <a:off x="1788" y="1819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66" name="Group 57"/>
          <p:cNvGrpSpPr/>
          <p:nvPr/>
        </p:nvGrpSpPr>
        <p:grpSpPr bwMode="auto">
          <a:xfrm>
            <a:off x="7448549" y="5016501"/>
            <a:ext cx="2428875" cy="1270000"/>
            <a:chOff x="2464" y="1819"/>
            <a:chExt cx="1530" cy="800"/>
          </a:xfrm>
        </p:grpSpPr>
        <p:sp>
          <p:nvSpPr>
            <p:cNvPr id="67" name="Text Box 45"/>
            <p:cNvSpPr txBox="1">
              <a:spLocks noChangeArrowheads="1"/>
            </p:cNvSpPr>
            <p:nvPr/>
          </p:nvSpPr>
          <p:spPr bwMode="auto">
            <a:xfrm>
              <a:off x="3757" y="2329"/>
              <a:ext cx="237" cy="29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b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kumimoji="1" lang="en-US" altLang="zh-CN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8" name="Oval 46"/>
            <p:cNvSpPr>
              <a:spLocks noChangeAspect="1" noChangeArrowheads="1"/>
            </p:cNvSpPr>
            <p:nvPr/>
          </p:nvSpPr>
          <p:spPr bwMode="auto">
            <a:xfrm>
              <a:off x="2464" y="1819"/>
              <a:ext cx="218" cy="217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69" name="Text Box 94"/>
          <p:cNvSpPr txBox="1">
            <a:spLocks noChangeArrowheads="1"/>
          </p:cNvSpPr>
          <p:nvPr/>
        </p:nvSpPr>
        <p:spPr bwMode="auto">
          <a:xfrm>
            <a:off x="6526213" y="6235700"/>
            <a:ext cx="2016125" cy="3987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遍历完毕</a:t>
            </a:r>
            <a:endParaRPr lang="zh-CN" altLang="en-US" sz="2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76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7.1.5   树的基本运算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pic>
        <p:nvPicPr>
          <p:cNvPr id="79" name="图片 78" descr="post-it-5033079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686560" y="2204720"/>
            <a:ext cx="3326765" cy="33267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3"/>
          <p:cNvGrpSpPr/>
          <p:nvPr/>
        </p:nvGrpSpPr>
        <p:grpSpPr>
          <a:xfrm>
            <a:off x="2207227" y="2933710"/>
            <a:ext cx="2400300" cy="2688167"/>
            <a:chOff x="1000100" y="2747970"/>
            <a:chExt cx="1800225" cy="2016125"/>
          </a:xfrm>
        </p:grpSpPr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1647800" y="2747970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1000100" y="3540132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1647800" y="3540132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2368525" y="3540132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1000100" y="4332295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1647800" y="4332295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2368525" y="4332295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1295375" y="3097220"/>
              <a:ext cx="393700" cy="469900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0" y="296"/>
                </a:cxn>
              </a:cxnLst>
              <a:rect l="0" t="0" r="r" b="b"/>
              <a:pathLst>
                <a:path w="248" h="296">
                  <a:moveTo>
                    <a:pt x="248" y="0"/>
                  </a:moveTo>
                  <a:lnTo>
                    <a:pt x="0" y="29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1863700" y="3179770"/>
              <a:ext cx="0" cy="360362"/>
            </a:xfrm>
            <a:prstGeom prst="lin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2038325" y="3097220"/>
              <a:ext cx="431800" cy="469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2" y="296"/>
                </a:cxn>
              </a:cxnLst>
              <a:rect l="0" t="0" r="r" b="b"/>
              <a:pathLst>
                <a:path w="272" h="296">
                  <a:moveTo>
                    <a:pt x="0" y="0"/>
                  </a:moveTo>
                  <a:lnTo>
                    <a:pt x="272" y="29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1863700" y="3971932"/>
              <a:ext cx="0" cy="360363"/>
            </a:xfrm>
            <a:prstGeom prst="lin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1276325" y="3871920"/>
              <a:ext cx="400050" cy="469900"/>
            </a:xfrm>
            <a:custGeom>
              <a:avLst/>
              <a:gdLst/>
              <a:ahLst/>
              <a:cxnLst>
                <a:cxn ang="0">
                  <a:pos x="252" y="0"/>
                </a:cxn>
                <a:cxn ang="0">
                  <a:pos x="0" y="296"/>
                </a:cxn>
              </a:cxnLst>
              <a:rect l="0" t="0" r="r" b="b"/>
              <a:pathLst>
                <a:path w="252" h="296">
                  <a:moveTo>
                    <a:pt x="252" y="0"/>
                  </a:moveTo>
                  <a:lnTo>
                    <a:pt x="0" y="29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2057375" y="3846520"/>
              <a:ext cx="438150" cy="501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" y="316"/>
                </a:cxn>
              </a:cxnLst>
              <a:rect l="0" t="0" r="r" b="b"/>
              <a:pathLst>
                <a:path w="276" h="316">
                  <a:moveTo>
                    <a:pt x="0" y="0"/>
                  </a:moveTo>
                  <a:lnTo>
                    <a:pt x="276" y="31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8" name="AutoShape 19"/>
          <p:cNvSpPr>
            <a:spLocks noChangeArrowheads="1"/>
          </p:cNvSpPr>
          <p:nvPr/>
        </p:nvSpPr>
        <p:spPr bwMode="auto">
          <a:xfrm>
            <a:off x="4952755" y="3956059"/>
            <a:ext cx="960000" cy="480000"/>
          </a:xfrm>
          <a:prstGeom prst="rightArrow">
            <a:avLst>
              <a:gd name="adj1" fmla="val 50000"/>
              <a:gd name="adj2" fmla="val 42902"/>
            </a:avLst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3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43"/>
          <p:cNvGrpSpPr/>
          <p:nvPr/>
        </p:nvGrpSpPr>
        <p:grpSpPr bwMode="auto">
          <a:xfrm>
            <a:off x="7456772" y="2924608"/>
            <a:ext cx="863600" cy="3393017"/>
            <a:chOff x="3697" y="964"/>
            <a:chExt cx="408" cy="1603"/>
          </a:xfrm>
        </p:grpSpPr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3697" y="964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 dirty="0">
                  <a:solidFill>
                    <a:srgbClr val="002DC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-1</a:t>
              </a:r>
              <a:endParaRPr lang="en-US" altLang="zh-CN" sz="2135" dirty="0">
                <a:solidFill>
                  <a:srgbClr val="002D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3697" y="1198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002DC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2135">
                <a:solidFill>
                  <a:srgbClr val="002D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Rectangle 27"/>
            <p:cNvSpPr>
              <a:spLocks noChangeArrowheads="1"/>
            </p:cNvSpPr>
            <p:nvPr/>
          </p:nvSpPr>
          <p:spPr bwMode="auto">
            <a:xfrm>
              <a:off x="3697" y="1425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002DC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2135">
                <a:solidFill>
                  <a:srgbClr val="002D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Rectangle 30"/>
            <p:cNvSpPr>
              <a:spLocks noChangeArrowheads="1"/>
            </p:cNvSpPr>
            <p:nvPr/>
          </p:nvSpPr>
          <p:spPr bwMode="auto">
            <a:xfrm>
              <a:off x="3697" y="1659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002DC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2135">
                <a:solidFill>
                  <a:srgbClr val="002D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Rectangle 33"/>
            <p:cNvSpPr>
              <a:spLocks noChangeArrowheads="1"/>
            </p:cNvSpPr>
            <p:nvPr/>
          </p:nvSpPr>
          <p:spPr bwMode="auto">
            <a:xfrm>
              <a:off x="3697" y="1879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002DC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2135">
                <a:solidFill>
                  <a:srgbClr val="002D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Rectangle 36"/>
            <p:cNvSpPr>
              <a:spLocks noChangeArrowheads="1"/>
            </p:cNvSpPr>
            <p:nvPr/>
          </p:nvSpPr>
          <p:spPr bwMode="auto">
            <a:xfrm>
              <a:off x="3697" y="2113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002DC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2135">
                <a:solidFill>
                  <a:srgbClr val="002D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3697" y="2340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002DC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2135">
                <a:solidFill>
                  <a:srgbClr val="002D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42"/>
          <p:cNvGrpSpPr/>
          <p:nvPr/>
        </p:nvGrpSpPr>
        <p:grpSpPr bwMode="auto">
          <a:xfrm>
            <a:off x="5920072" y="2909792"/>
            <a:ext cx="1631949" cy="3407833"/>
            <a:chOff x="2971" y="957"/>
            <a:chExt cx="771" cy="1610"/>
          </a:xfrm>
        </p:grpSpPr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3334" y="964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213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Text Box 22"/>
            <p:cNvSpPr txBox="1">
              <a:spLocks noChangeArrowheads="1"/>
            </p:cNvSpPr>
            <p:nvPr/>
          </p:nvSpPr>
          <p:spPr bwMode="auto">
            <a:xfrm>
              <a:off x="2971" y="957"/>
              <a:ext cx="272" cy="199"/>
            </a:xfrm>
            <a:prstGeom prst="rect">
              <a:avLst/>
            </a:prstGeom>
            <a:noFill/>
            <a:ln>
              <a:noFill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13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21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Rectangle 23"/>
            <p:cNvSpPr>
              <a:spLocks noChangeArrowheads="1"/>
            </p:cNvSpPr>
            <p:nvPr/>
          </p:nvSpPr>
          <p:spPr bwMode="auto">
            <a:xfrm>
              <a:off x="3334" y="1198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1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Text Box 25"/>
            <p:cNvSpPr txBox="1">
              <a:spLocks noChangeArrowheads="1"/>
            </p:cNvSpPr>
            <p:nvPr/>
          </p:nvSpPr>
          <p:spPr bwMode="auto">
            <a:xfrm>
              <a:off x="2971" y="1198"/>
              <a:ext cx="272" cy="199"/>
            </a:xfrm>
            <a:prstGeom prst="rect">
              <a:avLst/>
            </a:prstGeom>
            <a:noFill/>
            <a:ln>
              <a:noFill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spAutoFit/>
            </a:bodyPr>
            <a:lstStyle/>
            <a:p>
              <a:pPr lvl="0" algn="ctr">
                <a:spcBef>
                  <a:spcPct val="50000"/>
                </a:spcBef>
                <a:buClrTx/>
                <a:buSzTx/>
                <a:buFontTx/>
              </a:pPr>
              <a:r>
                <a:rPr lang="en-US" altLang="zh-CN" sz="213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+mn-ea"/>
                </a:rPr>
                <a:t>1</a:t>
              </a:r>
              <a:endParaRPr lang="en-US" altLang="zh-CN" sz="21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3334" y="1425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21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Text Box 28"/>
            <p:cNvSpPr txBox="1">
              <a:spLocks noChangeArrowheads="1"/>
            </p:cNvSpPr>
            <p:nvPr/>
          </p:nvSpPr>
          <p:spPr bwMode="auto">
            <a:xfrm>
              <a:off x="2971" y="1425"/>
              <a:ext cx="272" cy="199"/>
            </a:xfrm>
            <a:prstGeom prst="rect">
              <a:avLst/>
            </a:prstGeom>
            <a:noFill/>
            <a:ln>
              <a:noFill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spAutoFit/>
            </a:bodyPr>
            <a:lstStyle/>
            <a:p>
              <a:pPr lvl="0" algn="ctr">
                <a:spcBef>
                  <a:spcPct val="50000"/>
                </a:spcBef>
                <a:buClrTx/>
                <a:buSzTx/>
                <a:buFontTx/>
              </a:pPr>
              <a:r>
                <a:rPr lang="en-US" altLang="zh-CN" sz="213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+mn-ea"/>
                </a:rPr>
                <a:t>2</a:t>
              </a:r>
              <a:endParaRPr lang="en-US" altLang="zh-CN" sz="21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endParaRP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334" y="1659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21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Text Box 31"/>
            <p:cNvSpPr txBox="1">
              <a:spLocks noChangeArrowheads="1"/>
            </p:cNvSpPr>
            <p:nvPr/>
          </p:nvSpPr>
          <p:spPr bwMode="auto">
            <a:xfrm>
              <a:off x="2971" y="1659"/>
              <a:ext cx="272" cy="199"/>
            </a:xfrm>
            <a:prstGeom prst="rect">
              <a:avLst/>
            </a:prstGeom>
            <a:noFill/>
            <a:ln>
              <a:noFill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spAutoFit/>
            </a:bodyPr>
            <a:lstStyle/>
            <a:p>
              <a:pPr lvl="0" algn="ctr">
                <a:spcBef>
                  <a:spcPct val="50000"/>
                </a:spcBef>
                <a:buClrTx/>
                <a:buSzTx/>
                <a:buFontTx/>
              </a:pPr>
              <a:r>
                <a:rPr lang="en-US" altLang="zh-CN" sz="213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+mn-ea"/>
                </a:rPr>
                <a:t>3</a:t>
              </a:r>
              <a:endParaRPr lang="en-US" altLang="zh-CN" sz="21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endParaRPr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3334" y="1879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21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Text Box 34"/>
            <p:cNvSpPr txBox="1">
              <a:spLocks noChangeArrowheads="1"/>
            </p:cNvSpPr>
            <p:nvPr/>
          </p:nvSpPr>
          <p:spPr bwMode="auto">
            <a:xfrm>
              <a:off x="2971" y="1879"/>
              <a:ext cx="272" cy="199"/>
            </a:xfrm>
            <a:prstGeom prst="rect">
              <a:avLst/>
            </a:prstGeom>
            <a:noFill/>
            <a:ln>
              <a:noFill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spAutoFit/>
            </a:bodyPr>
            <a:lstStyle/>
            <a:p>
              <a:pPr lvl="0" algn="ctr">
                <a:spcBef>
                  <a:spcPct val="50000"/>
                </a:spcBef>
                <a:buClrTx/>
                <a:buSzTx/>
                <a:buFontTx/>
              </a:pPr>
              <a:r>
                <a:rPr lang="en-US" altLang="zh-CN" sz="213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+mn-ea"/>
                </a:rPr>
                <a:t>4</a:t>
              </a:r>
              <a:endParaRPr lang="en-US" altLang="zh-CN" sz="21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3334" y="2113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21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2971" y="2113"/>
              <a:ext cx="272" cy="199"/>
            </a:xfrm>
            <a:prstGeom prst="rect">
              <a:avLst/>
            </a:prstGeom>
            <a:noFill/>
            <a:ln>
              <a:noFill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spAutoFit/>
            </a:bodyPr>
            <a:lstStyle/>
            <a:p>
              <a:pPr lvl="0" algn="ctr">
                <a:spcBef>
                  <a:spcPct val="50000"/>
                </a:spcBef>
                <a:buClrTx/>
                <a:buSzTx/>
                <a:buFontTx/>
              </a:pPr>
              <a:r>
                <a:rPr lang="en-US" altLang="zh-CN" sz="213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+mn-ea"/>
                </a:rPr>
                <a:t>5</a:t>
              </a:r>
              <a:endParaRPr lang="en-US" altLang="zh-CN" sz="21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3334" y="2340"/>
              <a:ext cx="408" cy="22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2135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2135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Text Box 40"/>
            <p:cNvSpPr txBox="1">
              <a:spLocks noChangeArrowheads="1"/>
            </p:cNvSpPr>
            <p:nvPr/>
          </p:nvSpPr>
          <p:spPr bwMode="auto">
            <a:xfrm>
              <a:off x="2971" y="2340"/>
              <a:ext cx="272" cy="199"/>
            </a:xfrm>
            <a:prstGeom prst="rect">
              <a:avLst/>
            </a:prstGeom>
            <a:noFill/>
            <a:ln>
              <a:noFill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spAutoFit/>
            </a:bodyPr>
            <a:lstStyle/>
            <a:p>
              <a:pPr lvl="0" algn="ctr">
                <a:spcBef>
                  <a:spcPct val="50000"/>
                </a:spcBef>
                <a:buClrTx/>
                <a:buSzTx/>
                <a:buFontTx/>
              </a:pPr>
              <a:r>
                <a:rPr lang="en-US" altLang="zh-CN" sz="213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+mn-ea"/>
                </a:rPr>
                <a:t>6</a:t>
              </a:r>
              <a:endParaRPr lang="en-US" altLang="zh-CN" sz="21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394210" y="1836616"/>
            <a:ext cx="523878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伪指针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指示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其双亲结点的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位置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rot="5400000">
            <a:off x="8277127" y="2015412"/>
            <a:ext cx="554512" cy="1125028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9" name="组合 49"/>
          <p:cNvGrpSpPr/>
          <p:nvPr/>
        </p:nvGrpSpPr>
        <p:grpSpPr>
          <a:xfrm>
            <a:off x="8451658" y="2408120"/>
            <a:ext cx="3143229" cy="1483364"/>
            <a:chOff x="6643702" y="2143116"/>
            <a:chExt cx="2357422" cy="1112523"/>
          </a:xfrm>
        </p:grpSpPr>
        <p:sp>
          <p:nvSpPr>
            <p:cNvPr id="48" name="TextBox 47"/>
            <p:cNvSpPr txBox="1"/>
            <p:nvPr/>
          </p:nvSpPr>
          <p:spPr>
            <a:xfrm>
              <a:off x="6643702" y="2571744"/>
              <a:ext cx="2357422" cy="683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树中任何结点只有唯一的双亲结点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上下箭头 48"/>
            <p:cNvSpPr/>
            <p:nvPr/>
          </p:nvSpPr>
          <p:spPr>
            <a:xfrm>
              <a:off x="7643834" y="2143116"/>
              <a:ext cx="180000" cy="432000"/>
            </a:xfrm>
            <a:prstGeom prst="up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组合 52"/>
          <p:cNvGrpSpPr/>
          <p:nvPr/>
        </p:nvGrpSpPr>
        <p:grpSpPr>
          <a:xfrm>
            <a:off x="8542446" y="5323435"/>
            <a:ext cx="3122123" cy="977904"/>
            <a:chOff x="4857752" y="5357826"/>
            <a:chExt cx="2341592" cy="733428"/>
          </a:xfrm>
        </p:grpSpPr>
        <p:sp>
          <p:nvSpPr>
            <p:cNvPr id="44" name="Text Box 45"/>
            <p:cNvSpPr txBox="1">
              <a:spLocks noChangeArrowheads="1"/>
            </p:cNvSpPr>
            <p:nvPr/>
          </p:nvSpPr>
          <p:spPr bwMode="auto">
            <a:xfrm>
              <a:off x="4857752" y="5715016"/>
              <a:ext cx="2341592" cy="376238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树的双亲存储结构</a:t>
              </a:r>
              <a:endParaRPr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上箭头 51"/>
            <p:cNvSpPr/>
            <p:nvPr/>
          </p:nvSpPr>
          <p:spPr>
            <a:xfrm rot="16200000">
              <a:off x="5786446" y="5286388"/>
              <a:ext cx="214314" cy="357190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5585" name="Text Box 49"/>
          <p:cNvSpPr txBox="1">
            <a:spLocks noChangeArrowheads="1"/>
          </p:cNvSpPr>
          <p:nvPr/>
        </p:nvSpPr>
        <p:spPr bwMode="auto">
          <a:xfrm>
            <a:off x="1311910" y="1628775"/>
            <a:ext cx="356616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、双亲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存储结构  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76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7.1.6   树的存储结构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115780" y="2140556"/>
            <a:ext cx="7239051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双亲存储结构的类型声明如下：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 Box 49"/>
          <p:cNvSpPr txBox="1">
            <a:spLocks noChangeArrowheads="1"/>
          </p:cNvSpPr>
          <p:nvPr/>
        </p:nvSpPr>
        <p:spPr bwMode="auto">
          <a:xfrm>
            <a:off x="1311910" y="1628775"/>
            <a:ext cx="356616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、双亲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存储结构  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76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7.1.6   树的存储结构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06395" y="2847975"/>
            <a:ext cx="5033645" cy="1764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 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struct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400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ElemType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data;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结点的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值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parent;	</a:t>
            </a:r>
            <a:r>
              <a:rPr lang="en-US" altLang="zh-CN" sz="18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指向双亲的位置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4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PTree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[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MaxSize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];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7" name="Group 33"/>
          <p:cNvGrpSpPr/>
          <p:nvPr/>
        </p:nvGrpSpPr>
        <p:grpSpPr bwMode="auto">
          <a:xfrm>
            <a:off x="2119282" y="4776787"/>
            <a:ext cx="4824413" cy="1766888"/>
            <a:chOff x="204" y="1707"/>
            <a:chExt cx="3039" cy="1113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295" y="2569"/>
              <a:ext cx="2948" cy="251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思考题：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该存储结构的优缺点？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7" descr="u=3748935793,4067141769&amp;fm=56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204" y="1707"/>
              <a:ext cx="817" cy="817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739188" y="3716998"/>
            <a:ext cx="6477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9315450" y="3716998"/>
            <a:ext cx="6477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endParaRPr lang="en-US" altLang="zh-CN" sz="160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8162925" y="3705885"/>
            <a:ext cx="431800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6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739188" y="4088473"/>
            <a:ext cx="6477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9315450" y="4088473"/>
            <a:ext cx="6477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002D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600">
              <a:solidFill>
                <a:srgbClr val="002DC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162925" y="4077360"/>
            <a:ext cx="431800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6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8739188" y="4448835"/>
            <a:ext cx="6477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9315450" y="4448835"/>
            <a:ext cx="6477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60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8162925" y="4437723"/>
            <a:ext cx="431800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6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739188" y="4820310"/>
            <a:ext cx="6477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9315450" y="4820310"/>
            <a:ext cx="6477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60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8162925" y="4809198"/>
            <a:ext cx="431800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endParaRPr lang="en-US" altLang="zh-CN" sz="16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8739188" y="5169560"/>
            <a:ext cx="6477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9315450" y="5169560"/>
            <a:ext cx="6477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60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8162925" y="5158448"/>
            <a:ext cx="431800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endParaRPr lang="en-US" altLang="zh-CN" sz="16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8739188" y="5541035"/>
            <a:ext cx="6477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9315450" y="5541035"/>
            <a:ext cx="6477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60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8162925" y="5529923"/>
            <a:ext cx="431800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endParaRPr lang="en-US" altLang="zh-CN" sz="16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8739188" y="5901398"/>
            <a:ext cx="6477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9315450" y="5901398"/>
            <a:ext cx="6477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6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endParaRPr lang="en-US" altLang="zh-CN" sz="160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8162925" y="5890285"/>
            <a:ext cx="431800" cy="33718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endParaRPr lang="en-US" altLang="zh-CN" sz="16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33" name="肘形连接符 32"/>
          <p:cNvCxnSpPr>
            <a:endCxn id="10" idx="0"/>
          </p:cNvCxnSpPr>
          <p:nvPr/>
        </p:nvCxnSpPr>
        <p:spPr>
          <a:xfrm>
            <a:off x="6943090" y="3573145"/>
            <a:ext cx="2120265" cy="144145"/>
          </a:xfrm>
          <a:prstGeom prst="bentConnector2">
            <a:avLst/>
          </a:prstGeom>
          <a:ln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肘形连接符 33"/>
          <p:cNvCxnSpPr/>
          <p:nvPr/>
        </p:nvCxnSpPr>
        <p:spPr>
          <a:xfrm flipV="1">
            <a:off x="7231380" y="3717290"/>
            <a:ext cx="2408555" cy="143510"/>
          </a:xfrm>
          <a:prstGeom prst="bentConnector4">
            <a:avLst>
              <a:gd name="adj1" fmla="val -580"/>
              <a:gd name="adj2" fmla="val 542035"/>
            </a:avLst>
          </a:prstGeom>
          <a:ln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04" name="Rectangle 144"/>
          <p:cNvSpPr>
            <a:spLocks noChangeArrowheads="1"/>
          </p:cNvSpPr>
          <p:nvPr/>
        </p:nvSpPr>
        <p:spPr bwMode="auto">
          <a:xfrm>
            <a:off x="5941060" y="3928640"/>
            <a:ext cx="30988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6706" name="Rectangle 146"/>
          <p:cNvSpPr>
            <a:spLocks noChangeArrowheads="1"/>
          </p:cNvSpPr>
          <p:nvPr/>
        </p:nvSpPr>
        <p:spPr bwMode="auto">
          <a:xfrm>
            <a:off x="5941060" y="4081039"/>
            <a:ext cx="30988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6809" name="Rectangle 249"/>
          <p:cNvSpPr>
            <a:spLocks noChangeArrowheads="1"/>
          </p:cNvSpPr>
          <p:nvPr/>
        </p:nvSpPr>
        <p:spPr bwMode="auto">
          <a:xfrm>
            <a:off x="5941060" y="4081039"/>
            <a:ext cx="30988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6812" name="Rectangle 252"/>
          <p:cNvSpPr>
            <a:spLocks noChangeArrowheads="1"/>
          </p:cNvSpPr>
          <p:nvPr/>
        </p:nvSpPr>
        <p:spPr bwMode="auto">
          <a:xfrm>
            <a:off x="5941060" y="4081039"/>
            <a:ext cx="30988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741661" y="2483679"/>
            <a:ext cx="2783416" cy="3547533"/>
            <a:chOff x="142844" y="1500174"/>
            <a:chExt cx="2087562" cy="2660650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295369" y="150017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790544" y="372902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790544" y="2216137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798606" y="2216137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142844" y="3008299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790544" y="3008299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1511269" y="3008299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1014381" y="3438512"/>
              <a:ext cx="1588" cy="285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" y="180"/>
                </a:cxn>
              </a:cxnLst>
              <a:rect l="0" t="0" r="r" b="b"/>
              <a:pathLst>
                <a:path w="25" h="180">
                  <a:moveTo>
                    <a:pt x="0" y="0"/>
                  </a:moveTo>
                  <a:lnTo>
                    <a:pt x="25" y="180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1071531" y="1857362"/>
              <a:ext cx="273050" cy="374650"/>
            </a:xfrm>
            <a:custGeom>
              <a:avLst/>
              <a:gdLst/>
              <a:ahLst/>
              <a:cxnLst>
                <a:cxn ang="0">
                  <a:pos x="172" y="0"/>
                </a:cxn>
                <a:cxn ang="0">
                  <a:pos x="0" y="236"/>
                </a:cxn>
              </a:cxnLst>
              <a:rect l="0" t="0" r="r" b="b"/>
              <a:pathLst>
                <a:path w="172" h="236">
                  <a:moveTo>
                    <a:pt x="172" y="0"/>
                  </a:moveTo>
                  <a:lnTo>
                    <a:pt x="0" y="23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1674781" y="1851012"/>
              <a:ext cx="266700" cy="381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240"/>
                </a:cxn>
              </a:cxnLst>
              <a:rect l="0" t="0" r="r" b="b"/>
              <a:pathLst>
                <a:path w="168" h="240">
                  <a:moveTo>
                    <a:pt x="0" y="0"/>
                  </a:moveTo>
                  <a:lnTo>
                    <a:pt x="168" y="240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1006444" y="2647937"/>
              <a:ext cx="0" cy="360362"/>
            </a:xfrm>
            <a:prstGeom prst="lin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419069" y="2547924"/>
              <a:ext cx="400050" cy="469900"/>
            </a:xfrm>
            <a:custGeom>
              <a:avLst/>
              <a:gdLst/>
              <a:ahLst/>
              <a:cxnLst>
                <a:cxn ang="0">
                  <a:pos x="252" y="0"/>
                </a:cxn>
                <a:cxn ang="0">
                  <a:pos x="0" y="296"/>
                </a:cxn>
              </a:cxnLst>
              <a:rect l="0" t="0" r="r" b="b"/>
              <a:pathLst>
                <a:path w="252" h="296">
                  <a:moveTo>
                    <a:pt x="252" y="0"/>
                  </a:moveTo>
                  <a:lnTo>
                    <a:pt x="0" y="29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1200119" y="2522524"/>
              <a:ext cx="438150" cy="501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" y="316"/>
                </a:cxn>
              </a:cxnLst>
              <a:rect l="0" t="0" r="r" b="b"/>
              <a:pathLst>
                <a:path w="276" h="316">
                  <a:moveTo>
                    <a:pt x="0" y="0"/>
                  </a:moveTo>
                  <a:lnTo>
                    <a:pt x="276" y="31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59"/>
          <p:cNvGrpSpPr/>
          <p:nvPr/>
        </p:nvGrpSpPr>
        <p:grpSpPr>
          <a:xfrm>
            <a:off x="3714733" y="2268838"/>
            <a:ext cx="8187241" cy="3937001"/>
            <a:chOff x="2786050" y="1787512"/>
            <a:chExt cx="6140431" cy="2952751"/>
          </a:xfrm>
        </p:grpSpPr>
        <p:sp>
          <p:nvSpPr>
            <p:cNvPr id="21" name="AutoShape 21"/>
            <p:cNvSpPr>
              <a:spLocks noChangeArrowheads="1"/>
            </p:cNvSpPr>
            <p:nvPr/>
          </p:nvSpPr>
          <p:spPr bwMode="auto">
            <a:xfrm>
              <a:off x="2786050" y="2643183"/>
              <a:ext cx="684000" cy="360000"/>
            </a:xfrm>
            <a:prstGeom prst="rightArrow">
              <a:avLst>
                <a:gd name="adj1" fmla="val 50000"/>
                <a:gd name="adj2" fmla="val 25000"/>
              </a:avLst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4895819" y="1787512"/>
              <a:ext cx="6477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975319" y="1787512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5543519" y="1787512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407119" y="1787512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103656" y="2724137"/>
              <a:ext cx="6477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183156" y="27241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751356" y="27241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614956" y="27241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480144" y="2724137"/>
              <a:ext cx="6477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7559644" y="27241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7127844" y="27241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7991444" y="27241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806669" y="3587737"/>
              <a:ext cx="6477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886169" y="35877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454369" y="35877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4317969" y="35877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4895819" y="3587737"/>
              <a:ext cx="6477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5975319" y="35877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5543519" y="35877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6407119" y="35877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983381" y="3587737"/>
              <a:ext cx="6477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8062881" y="35877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7631081" y="35877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8494681" y="3587737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 flipH="1">
              <a:off x="5110131" y="1931975"/>
              <a:ext cx="649287" cy="792163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Line 47"/>
            <p:cNvSpPr>
              <a:spLocks noChangeShapeType="1"/>
            </p:cNvSpPr>
            <p:nvPr/>
          </p:nvSpPr>
          <p:spPr bwMode="auto">
            <a:xfrm>
              <a:off x="6191219" y="1931975"/>
              <a:ext cx="647700" cy="792163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Line 48"/>
            <p:cNvSpPr>
              <a:spLocks noChangeShapeType="1"/>
            </p:cNvSpPr>
            <p:nvPr/>
          </p:nvSpPr>
          <p:spPr bwMode="auto">
            <a:xfrm flipH="1">
              <a:off x="4246531" y="2940037"/>
              <a:ext cx="720725" cy="64770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Line 49"/>
            <p:cNvSpPr>
              <a:spLocks noChangeShapeType="1"/>
            </p:cNvSpPr>
            <p:nvPr/>
          </p:nvSpPr>
          <p:spPr bwMode="auto">
            <a:xfrm>
              <a:off x="5399056" y="2868600"/>
              <a:ext cx="215900" cy="719138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>
              <a:off x="5830856" y="2940037"/>
              <a:ext cx="1439862" cy="64770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894231" y="4379900"/>
              <a:ext cx="6477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5973731" y="4379900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5541931" y="4379900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405531" y="4379900"/>
              <a:ext cx="431800" cy="3603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Line 55"/>
            <p:cNvSpPr>
              <a:spLocks noChangeShapeType="1"/>
            </p:cNvSpPr>
            <p:nvPr/>
          </p:nvSpPr>
          <p:spPr bwMode="auto">
            <a:xfrm>
              <a:off x="5686394" y="3803637"/>
              <a:ext cx="0" cy="576263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000749" y="1409467"/>
            <a:ext cx="4476781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每个指针指向一颗子树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" name="组合 64"/>
          <p:cNvGrpSpPr/>
          <p:nvPr/>
        </p:nvGrpSpPr>
        <p:grpSpPr>
          <a:xfrm>
            <a:off x="3517264" y="5733641"/>
            <a:ext cx="3934883" cy="1073154"/>
            <a:chOff x="4500562" y="5000636"/>
            <a:chExt cx="2951162" cy="804865"/>
          </a:xfrm>
        </p:grpSpPr>
        <p:sp>
          <p:nvSpPr>
            <p:cNvPr id="59" name="Text Box 60"/>
            <p:cNvSpPr txBox="1">
              <a:spLocks noChangeArrowheads="1"/>
            </p:cNvSpPr>
            <p:nvPr/>
          </p:nvSpPr>
          <p:spPr bwMode="auto">
            <a:xfrm>
              <a:off x="4500562" y="5429264"/>
              <a:ext cx="2951162" cy="376237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树的孩子链存储结构</a:t>
              </a:r>
              <a:endParaRPr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上箭头 63"/>
            <p:cNvSpPr/>
            <p:nvPr/>
          </p:nvSpPr>
          <p:spPr>
            <a:xfrm>
              <a:off x="5786446" y="5000636"/>
              <a:ext cx="214314" cy="357190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1311910" y="1628775"/>
            <a:ext cx="356616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2、孩子链存储结构        </a:t>
            </a:r>
            <a:endParaRPr kumimoji="1" sz="266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76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7.1.6   树的存储结构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2006600" y="2772833"/>
            <a:ext cx="8953500" cy="21939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8000" tIns="240000" rIns="192000" bIns="28800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typedef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struct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node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{  ElemType data;</a:t>
            </a:r>
            <a:r>
              <a:rPr lang="en-US" altLang="zh-CN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	</a:t>
            </a:r>
            <a:r>
              <a:rPr lang="en-US" altLang="zh-CN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</a:t>
            </a:r>
            <a:r>
              <a:rPr lang="en-US" altLang="zh-CN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</a:t>
            </a:r>
            <a:r>
              <a:rPr lang="en-US" altLang="zh-CN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//</a:t>
            </a:r>
            <a:r>
              <a:rPr lang="zh-CN" altLang="en-US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结点的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值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struct node *sons[MaxSons];</a:t>
            </a:r>
            <a:r>
              <a:rPr lang="en-US" altLang="zh-CN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	</a:t>
            </a:r>
            <a:r>
              <a:rPr lang="en-US" altLang="zh-CN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//</a:t>
            </a:r>
            <a:r>
              <a:rPr lang="zh-CN" altLang="en-US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指向</a:t>
            </a:r>
            <a:r>
              <a:rPr lang="zh-CN" altLang="en-US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孩子结点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lnSpc>
                <a:spcPts val="2600"/>
              </a:lnSpc>
            </a:pP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}</a:t>
            </a:r>
            <a:r>
              <a:rPr lang="en-US" altLang="zh-CN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TSonNode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;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196615" name="Text Box 7"/>
          <p:cNvSpPr txBox="1">
            <a:spLocks noChangeArrowheads="1"/>
          </p:cNvSpPr>
          <p:nvPr/>
        </p:nvSpPr>
        <p:spPr bwMode="auto">
          <a:xfrm>
            <a:off x="1847427" y="2203238"/>
            <a:ext cx="9313333" cy="50165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孩子链存储结构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的结点类型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声明如下：</a:t>
            </a:r>
            <a:endParaRPr lang="zh-CN" altLang="en-US" sz="266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6616" name="Text Box 8"/>
          <p:cNvSpPr txBox="1">
            <a:spLocks noChangeArrowheads="1"/>
          </p:cNvSpPr>
          <p:nvPr/>
        </p:nvSpPr>
        <p:spPr bwMode="auto">
          <a:xfrm>
            <a:off x="2057824" y="5099897"/>
            <a:ext cx="7586133" cy="50165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其中，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MaxSons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为最多的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孩子结点个数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lang="zh-CN" altLang="en-US" sz="266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1311910" y="1628775"/>
            <a:ext cx="356616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2、孩子链存储结构        </a:t>
            </a:r>
            <a:endParaRPr kumimoji="1" sz="266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76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7.1.6   树的存储结构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3" name="Group 9"/>
          <p:cNvGrpSpPr/>
          <p:nvPr/>
        </p:nvGrpSpPr>
        <p:grpSpPr bwMode="auto">
          <a:xfrm>
            <a:off x="3501708" y="5588638"/>
            <a:ext cx="7705725" cy="1322388"/>
            <a:chOff x="657" y="2478"/>
            <a:chExt cx="4854" cy="833"/>
          </a:xfrm>
          <a:scene3d>
            <a:camera prst="perspectiveBelow"/>
            <a:lightRig rig="threePt" dir="t"/>
          </a:scene3d>
        </p:grpSpPr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1565" y="2478"/>
              <a:ext cx="3946" cy="8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思考题：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（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1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）</a:t>
              </a:r>
              <a:r>
                <a:rPr lang="en-US" altLang="zh-CN" sz="2000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n</a:t>
              </a:r>
              <a:r>
                <a:rPr lang="zh-CN" altLang="en-US" sz="2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个结点的</a:t>
              </a:r>
              <a:r>
                <a:rPr lang="en-US" altLang="zh-CN" sz="200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m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次树有多少个空指针域？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（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2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）孩子链存储结构的优缺点？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pic>
          <p:nvPicPr>
            <p:cNvPr id="7" name="Picture 6" descr="u=3748935793,4067141769&amp;fm=56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657" y="2478"/>
              <a:ext cx="817" cy="81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103211" y="1522711"/>
            <a:ext cx="9569477" cy="625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是由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1" lang="en-US" altLang="zh-CN" sz="2665" i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en-US" altLang="zh-CN" sz="2665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≥0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个结点组成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的有限集合（记为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）。其中：  </a:t>
            </a:r>
            <a:r>
              <a:rPr kumimoji="1" lang="zh-CN" altLang="en-US" sz="2665" dirty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endParaRPr kumimoji="1"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174" name="Text Box 1078"/>
          <p:cNvSpPr txBox="1">
            <a:spLocks noChangeArrowheads="1"/>
          </p:cNvSpPr>
          <p:nvPr/>
        </p:nvSpPr>
        <p:spPr bwMode="auto">
          <a:xfrm>
            <a:off x="1104900" y="2177204"/>
            <a:ext cx="10174817" cy="265366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92000" tIns="96000" bIns="9600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如果</a:t>
            </a: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=0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，它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是一棵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空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树，这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是树的特例；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如果</a:t>
            </a: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&gt;0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，这</a:t>
            </a:r>
            <a:r>
              <a:rPr kumimoji="1" lang="en-US" altLang="zh-CN" sz="2665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个结点中存在一个唯一结点作为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根结点（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root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），其余结点可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分为</a:t>
            </a:r>
            <a:r>
              <a:rPr kumimoji="1" lang="en-US" altLang="zh-CN" sz="2665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（</a:t>
            </a: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≥0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）个互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不相交的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有限子集</a:t>
            </a:r>
            <a:r>
              <a:rPr kumimoji="1" lang="en-US" altLang="zh-CN" sz="2665" i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</a:t>
            </a:r>
            <a:r>
              <a:rPr kumimoji="1" lang="en-US" altLang="zh-CN" sz="2665" baseline="-25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、</a:t>
            </a:r>
            <a:r>
              <a:rPr kumimoji="1" lang="en-US" altLang="zh-CN" sz="2665" i="1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</a:t>
            </a:r>
            <a:r>
              <a:rPr kumimoji="1" lang="en-US" altLang="zh-CN" sz="2665" baseline="-2500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、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…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、</a:t>
            </a:r>
            <a:r>
              <a:rPr kumimoji="1"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</a:t>
            </a:r>
            <a:r>
              <a:rPr kumimoji="1" lang="en-US" altLang="zh-CN" sz="2665" i="1" baseline="-25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，而每个子集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本身又是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一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棵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，称为根结点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root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的子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kumimoji="1" lang="en-US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6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Wingdings" panose="05000000000000000000"/>
              </a:rPr>
              <a:t>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树中所有结点构成一种层次关系！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12564" y="4704320"/>
            <a:ext cx="4417060" cy="2009140"/>
            <a:chOff x="3203575" y="4125595"/>
            <a:chExt cx="3312795" cy="1506855"/>
          </a:xfrm>
        </p:grpSpPr>
        <p:sp>
          <p:nvSpPr>
            <p:cNvPr id="5176" name="Text Box 1080"/>
            <p:cNvSpPr txBox="1">
              <a:spLocks noChangeArrowheads="1"/>
            </p:cNvSpPr>
            <p:nvPr/>
          </p:nvSpPr>
          <p:spPr bwMode="auto">
            <a:xfrm>
              <a:off x="5075238" y="4149725"/>
              <a:ext cx="782646" cy="345281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root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78" name="Freeform 1082"/>
            <p:cNvSpPr/>
            <p:nvPr/>
          </p:nvSpPr>
          <p:spPr bwMode="auto">
            <a:xfrm>
              <a:off x="3779838" y="4521200"/>
              <a:ext cx="754062" cy="492125"/>
            </a:xfrm>
            <a:custGeom>
              <a:avLst/>
              <a:gdLst/>
              <a:ahLst/>
              <a:cxnLst>
                <a:cxn ang="0">
                  <a:pos x="475" y="0"/>
                </a:cxn>
                <a:cxn ang="0">
                  <a:pos x="0" y="310"/>
                </a:cxn>
              </a:cxnLst>
              <a:rect l="0" t="0" r="r" b="b"/>
              <a:pathLst>
                <a:path w="475" h="310">
                  <a:moveTo>
                    <a:pt x="475" y="0"/>
                  </a:moveTo>
                  <a:lnTo>
                    <a:pt x="0" y="310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181" name="Line 1085"/>
            <p:cNvSpPr>
              <a:spLocks noChangeShapeType="1"/>
            </p:cNvSpPr>
            <p:nvPr/>
          </p:nvSpPr>
          <p:spPr bwMode="auto">
            <a:xfrm flipH="1">
              <a:off x="4642803" y="4652963"/>
              <a:ext cx="73025" cy="288925"/>
            </a:xfrm>
            <a:prstGeom prst="line">
              <a:avLst/>
            </a:prstGeom>
            <a:ln>
              <a:tailEnd type="none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5182" name="Line 1086"/>
            <p:cNvSpPr>
              <a:spLocks noChangeShapeType="1"/>
            </p:cNvSpPr>
            <p:nvPr/>
          </p:nvSpPr>
          <p:spPr bwMode="auto">
            <a:xfrm>
              <a:off x="5064125" y="4495800"/>
              <a:ext cx="935038" cy="576263"/>
            </a:xfrm>
            <a:prstGeom prst="line">
              <a:avLst/>
            </a:prstGeom>
            <a:ln>
              <a:tailEnd type="none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3200"/>
            </a:p>
          </p:txBody>
        </p:sp>
        <p:sp>
          <p:nvSpPr>
            <p:cNvPr id="5183" name="Text Box 1087"/>
            <p:cNvSpPr txBox="1">
              <a:spLocks noChangeArrowheads="1"/>
            </p:cNvSpPr>
            <p:nvPr/>
          </p:nvSpPr>
          <p:spPr bwMode="auto">
            <a:xfrm>
              <a:off x="5219700" y="5013960"/>
              <a:ext cx="431800" cy="437674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…</a:t>
              </a:r>
              <a:endParaRPr lang="en-US" altLang="zh-CN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175" name="Oval 1079"/>
            <p:cNvSpPr>
              <a:spLocks noChangeArrowheads="1"/>
            </p:cNvSpPr>
            <p:nvPr/>
          </p:nvSpPr>
          <p:spPr bwMode="auto">
            <a:xfrm>
              <a:off x="4427220" y="4125595"/>
              <a:ext cx="718820" cy="541655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0" name="Oval 1084"/>
            <p:cNvSpPr>
              <a:spLocks noChangeArrowheads="1"/>
            </p:cNvSpPr>
            <p:nvPr/>
          </p:nvSpPr>
          <p:spPr bwMode="auto">
            <a:xfrm>
              <a:off x="5723890" y="5013960"/>
              <a:ext cx="792480" cy="61849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665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2665" i="1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sz="2665" i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79" name="Oval 1083"/>
            <p:cNvSpPr>
              <a:spLocks noChangeArrowheads="1"/>
            </p:cNvSpPr>
            <p:nvPr/>
          </p:nvSpPr>
          <p:spPr bwMode="auto">
            <a:xfrm>
              <a:off x="4211955" y="4942205"/>
              <a:ext cx="791845" cy="676275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665" i="1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2665" baseline="-250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z="2665" baseline="-25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77" name="Oval 1081"/>
            <p:cNvSpPr>
              <a:spLocks noChangeArrowheads="1"/>
            </p:cNvSpPr>
            <p:nvPr/>
          </p:nvSpPr>
          <p:spPr bwMode="auto">
            <a:xfrm>
              <a:off x="3203575" y="4942205"/>
              <a:ext cx="792480" cy="61849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665" i="1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r>
                <a:rPr lang="en-US" altLang="zh-CN" sz="2665" baseline="-250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2665" baseline="-25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184" name="Text Box 1088"/>
          <p:cNvSpPr txBox="1">
            <a:spLocks noChangeArrowheads="1"/>
          </p:cNvSpPr>
          <p:nvPr/>
        </p:nvSpPr>
        <p:spPr bwMode="auto">
          <a:xfrm>
            <a:off x="1104017" y="982951"/>
            <a:ext cx="1619260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递归定义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1148715" y="117475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  树的概念 </a:t>
            </a:r>
            <a:endParaRPr sz="3200" b="0">
              <a:ln w="11430"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40329" y="2345663"/>
            <a:ext cx="8286808" cy="501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665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孩子链存储结构：</a:t>
            </a:r>
            <a:r>
              <a:rPr lang="en-US" altLang="zh-CN" sz="2665" i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zh-CN" altLang="en-US" sz="2665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个结点的</a:t>
            </a:r>
            <a:r>
              <a:rPr lang="en-US" altLang="zh-CN" sz="2665" i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lang="zh-CN" altLang="en-US" sz="2665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次树有多少个空指针域？</a:t>
            </a:r>
            <a:endParaRPr lang="zh-CN" altLang="en-US" sz="2665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3601" y="3580963"/>
            <a:ext cx="6858048" cy="213550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44000" bIns="144000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总指针域个数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*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endParaRPr lang="en-US" altLang="zh-CN" sz="2665" i="1" smtClean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非空指针域个数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</a:t>
            </a:r>
            <a:r>
              <a:rPr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分支线数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</a:t>
            </a:r>
            <a:endParaRPr lang="en-US" altLang="zh-CN" sz="2665" smtClean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空指针域个数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*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-(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-1)=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-1)+1</a:t>
            </a:r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1790687" y="3296902"/>
            <a:ext cx="2307163" cy="2952771"/>
            <a:chOff x="4841892" y="1500174"/>
            <a:chExt cx="2087562" cy="2660650"/>
          </a:xfrm>
        </p:grpSpPr>
        <p:sp>
          <p:nvSpPr>
            <p:cNvPr id="5" name="Oval 8"/>
            <p:cNvSpPr>
              <a:spLocks noChangeArrowheads="1"/>
            </p:cNvSpPr>
            <p:nvPr/>
          </p:nvSpPr>
          <p:spPr bwMode="auto">
            <a:xfrm>
              <a:off x="5994417" y="150017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5489592" y="372902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489592" y="2216137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6497654" y="2216137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841892" y="3008299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5489592" y="3008299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6210317" y="3008299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5713429" y="3438512"/>
              <a:ext cx="1588" cy="285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" y="180"/>
                </a:cxn>
              </a:cxnLst>
              <a:rect l="0" t="0" r="r" b="b"/>
              <a:pathLst>
                <a:path w="25" h="180">
                  <a:moveTo>
                    <a:pt x="0" y="0"/>
                  </a:moveTo>
                  <a:lnTo>
                    <a:pt x="25" y="180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5770579" y="1857362"/>
              <a:ext cx="273050" cy="374650"/>
            </a:xfrm>
            <a:custGeom>
              <a:avLst/>
              <a:gdLst/>
              <a:ahLst/>
              <a:cxnLst>
                <a:cxn ang="0">
                  <a:pos x="172" y="0"/>
                </a:cxn>
                <a:cxn ang="0">
                  <a:pos x="0" y="236"/>
                </a:cxn>
              </a:cxnLst>
              <a:rect l="0" t="0" r="r" b="b"/>
              <a:pathLst>
                <a:path w="172" h="236">
                  <a:moveTo>
                    <a:pt x="172" y="0"/>
                  </a:moveTo>
                  <a:lnTo>
                    <a:pt x="0" y="23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6373829" y="1851012"/>
              <a:ext cx="266700" cy="381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240"/>
                </a:cxn>
              </a:cxnLst>
              <a:rect l="0" t="0" r="r" b="b"/>
              <a:pathLst>
                <a:path w="168" h="240">
                  <a:moveTo>
                    <a:pt x="0" y="0"/>
                  </a:moveTo>
                  <a:lnTo>
                    <a:pt x="168" y="240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>
              <a:off x="5705492" y="2647937"/>
              <a:ext cx="0" cy="360362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5118117" y="2547924"/>
              <a:ext cx="400050" cy="469900"/>
            </a:xfrm>
            <a:custGeom>
              <a:avLst/>
              <a:gdLst/>
              <a:ahLst/>
              <a:cxnLst>
                <a:cxn ang="0">
                  <a:pos x="252" y="0"/>
                </a:cxn>
                <a:cxn ang="0">
                  <a:pos x="0" y="296"/>
                </a:cxn>
              </a:cxnLst>
              <a:rect l="0" t="0" r="r" b="b"/>
              <a:pathLst>
                <a:path w="252" h="296">
                  <a:moveTo>
                    <a:pt x="252" y="0"/>
                  </a:moveTo>
                  <a:lnTo>
                    <a:pt x="0" y="29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5899167" y="2522524"/>
              <a:ext cx="438150" cy="501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" y="316"/>
                </a:cxn>
              </a:cxnLst>
              <a:rect l="0" t="0" r="r" b="b"/>
              <a:pathLst>
                <a:path w="276" h="316">
                  <a:moveTo>
                    <a:pt x="0" y="0"/>
                  </a:moveTo>
                  <a:lnTo>
                    <a:pt x="276" y="31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9" name="Text Box 49"/>
          <p:cNvSpPr txBox="1">
            <a:spLocks noChangeArrowheads="1"/>
          </p:cNvSpPr>
          <p:nvPr/>
        </p:nvSpPr>
        <p:spPr bwMode="auto">
          <a:xfrm>
            <a:off x="1311910" y="1628775"/>
            <a:ext cx="356616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2、孩子链存储结构        </a:t>
            </a:r>
            <a:endParaRPr kumimoji="1" sz="266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76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7.1.6   树的存储结构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8"/>
          <p:cNvGrpSpPr/>
          <p:nvPr/>
        </p:nvGrpSpPr>
        <p:grpSpPr>
          <a:xfrm>
            <a:off x="1713832" y="3873073"/>
            <a:ext cx="9430453" cy="3100119"/>
            <a:chOff x="1285374" y="1968180"/>
            <a:chExt cx="7072840" cy="2325089"/>
          </a:xfrm>
        </p:grpSpPr>
        <p:sp>
          <p:nvSpPr>
            <p:cNvPr id="45" name="任意多边形 44"/>
            <p:cNvSpPr/>
            <p:nvPr/>
          </p:nvSpPr>
          <p:spPr>
            <a:xfrm>
              <a:off x="4324364" y="1968180"/>
              <a:ext cx="2169694" cy="770021"/>
            </a:xfrm>
            <a:custGeom>
              <a:avLst/>
              <a:gdLst>
                <a:gd name="connsiteX0" fmla="*/ 174458 w 2169694"/>
                <a:gd name="connsiteY0" fmla="*/ 76200 h 770021"/>
                <a:gd name="connsiteX1" fmla="*/ 210552 w 2169694"/>
                <a:gd name="connsiteY1" fmla="*/ 533400 h 770021"/>
                <a:gd name="connsiteX2" fmla="*/ 366963 w 2169694"/>
                <a:gd name="connsiteY2" fmla="*/ 665747 h 770021"/>
                <a:gd name="connsiteX3" fmla="*/ 1341521 w 2169694"/>
                <a:gd name="connsiteY3" fmla="*/ 737936 h 770021"/>
                <a:gd name="connsiteX4" fmla="*/ 1967163 w 2169694"/>
                <a:gd name="connsiteY4" fmla="*/ 689810 h 770021"/>
                <a:gd name="connsiteX5" fmla="*/ 2051384 w 2169694"/>
                <a:gd name="connsiteY5" fmla="*/ 256673 h 770021"/>
                <a:gd name="connsiteX6" fmla="*/ 1257300 w 2169694"/>
                <a:gd name="connsiteY6" fmla="*/ 76200 h 770021"/>
                <a:gd name="connsiteX7" fmla="*/ 174458 w 2169694"/>
                <a:gd name="connsiteY7" fmla="*/ 76200 h 770021"/>
                <a:gd name="connsiteX0-1" fmla="*/ 174458 w 2169694"/>
                <a:gd name="connsiteY0-2" fmla="*/ 76200 h 770021"/>
                <a:gd name="connsiteX1-3" fmla="*/ 210552 w 2169694"/>
                <a:gd name="connsiteY1-4" fmla="*/ 533400 h 770021"/>
                <a:gd name="connsiteX2-5" fmla="*/ 366963 w 2169694"/>
                <a:gd name="connsiteY2-6" fmla="*/ 665747 h 770021"/>
                <a:gd name="connsiteX3-7" fmla="*/ 1341521 w 2169694"/>
                <a:gd name="connsiteY3-8" fmla="*/ 737936 h 770021"/>
                <a:gd name="connsiteX4-9" fmla="*/ 1967163 w 2169694"/>
                <a:gd name="connsiteY4-10" fmla="*/ 689810 h 770021"/>
                <a:gd name="connsiteX5-11" fmla="*/ 2051384 w 2169694"/>
                <a:gd name="connsiteY5-12" fmla="*/ 256673 h 770021"/>
                <a:gd name="connsiteX6-13" fmla="*/ 1257300 w 2169694"/>
                <a:gd name="connsiteY6-14" fmla="*/ 76200 h 770021"/>
                <a:gd name="connsiteX7-15" fmla="*/ 174458 w 2169694"/>
                <a:gd name="connsiteY7-16" fmla="*/ 76200 h 770021"/>
                <a:gd name="connsiteX0-17" fmla="*/ 174458 w 2169694"/>
                <a:gd name="connsiteY0-18" fmla="*/ 76200 h 770021"/>
                <a:gd name="connsiteX1-19" fmla="*/ 210552 w 2169694"/>
                <a:gd name="connsiteY1-20" fmla="*/ 533400 h 770021"/>
                <a:gd name="connsiteX2-21" fmla="*/ 366963 w 2169694"/>
                <a:gd name="connsiteY2-22" fmla="*/ 665747 h 770021"/>
                <a:gd name="connsiteX3-23" fmla="*/ 1341521 w 2169694"/>
                <a:gd name="connsiteY3-24" fmla="*/ 737936 h 770021"/>
                <a:gd name="connsiteX4-25" fmla="*/ 1967163 w 2169694"/>
                <a:gd name="connsiteY4-26" fmla="*/ 689810 h 770021"/>
                <a:gd name="connsiteX5-27" fmla="*/ 2051384 w 2169694"/>
                <a:gd name="connsiteY5-28" fmla="*/ 256673 h 770021"/>
                <a:gd name="connsiteX6-29" fmla="*/ 1257300 w 2169694"/>
                <a:gd name="connsiteY6-30" fmla="*/ 76200 h 770021"/>
                <a:gd name="connsiteX7-31" fmla="*/ 174458 w 2169694"/>
                <a:gd name="connsiteY7-32" fmla="*/ 76200 h 7700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169694" h="770021">
                  <a:moveTo>
                    <a:pt x="174458" y="76200"/>
                  </a:moveTo>
                  <a:cubicBezTo>
                    <a:pt x="0" y="152400"/>
                    <a:pt x="58152" y="424621"/>
                    <a:pt x="210552" y="533400"/>
                  </a:cubicBezTo>
                  <a:cubicBezTo>
                    <a:pt x="242636" y="631658"/>
                    <a:pt x="178468" y="631658"/>
                    <a:pt x="366963" y="665747"/>
                  </a:cubicBezTo>
                  <a:cubicBezTo>
                    <a:pt x="555458" y="699836"/>
                    <a:pt x="1074821" y="733926"/>
                    <a:pt x="1341521" y="737936"/>
                  </a:cubicBezTo>
                  <a:cubicBezTo>
                    <a:pt x="1608221" y="741946"/>
                    <a:pt x="1848852" y="770021"/>
                    <a:pt x="1967163" y="689810"/>
                  </a:cubicBezTo>
                  <a:cubicBezTo>
                    <a:pt x="2085474" y="609599"/>
                    <a:pt x="2169694" y="358941"/>
                    <a:pt x="2051384" y="256673"/>
                  </a:cubicBezTo>
                  <a:cubicBezTo>
                    <a:pt x="1933074" y="154405"/>
                    <a:pt x="1564105" y="108284"/>
                    <a:pt x="1257300" y="76200"/>
                  </a:cubicBezTo>
                  <a:cubicBezTo>
                    <a:pt x="950495" y="44116"/>
                    <a:pt x="348916" y="0"/>
                    <a:pt x="174458" y="7620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1285374" y="1981200"/>
              <a:ext cx="5514473" cy="2312069"/>
            </a:xfrm>
            <a:custGeom>
              <a:avLst/>
              <a:gdLst>
                <a:gd name="connsiteX0" fmla="*/ 1927058 w 5514473"/>
                <a:gd name="connsiteY0" fmla="*/ 42110 h 2314074"/>
                <a:gd name="connsiteX1" fmla="*/ 1217194 w 5514473"/>
                <a:gd name="connsiteY1" fmla="*/ 114300 h 2314074"/>
                <a:gd name="connsiteX2" fmla="*/ 182479 w 5514473"/>
                <a:gd name="connsiteY2" fmla="*/ 415089 h 2314074"/>
                <a:gd name="connsiteX3" fmla="*/ 122321 w 5514473"/>
                <a:gd name="connsiteY3" fmla="*/ 1534026 h 2314074"/>
                <a:gd name="connsiteX4" fmla="*/ 747963 w 5514473"/>
                <a:gd name="connsiteY4" fmla="*/ 2003258 h 2314074"/>
                <a:gd name="connsiteX5" fmla="*/ 2480510 w 5514473"/>
                <a:gd name="connsiteY5" fmla="*/ 2292016 h 2314074"/>
                <a:gd name="connsiteX6" fmla="*/ 3611479 w 5514473"/>
                <a:gd name="connsiteY6" fmla="*/ 2135605 h 2314074"/>
                <a:gd name="connsiteX7" fmla="*/ 5187615 w 5514473"/>
                <a:gd name="connsiteY7" fmla="*/ 1642310 h 2314074"/>
                <a:gd name="connsiteX8" fmla="*/ 5283868 w 5514473"/>
                <a:gd name="connsiteY8" fmla="*/ 872289 h 2314074"/>
                <a:gd name="connsiteX9" fmla="*/ 3803984 w 5514473"/>
                <a:gd name="connsiteY9" fmla="*/ 836194 h 2314074"/>
                <a:gd name="connsiteX10" fmla="*/ 2949742 w 5514473"/>
                <a:gd name="connsiteY10" fmla="*/ 523373 h 2314074"/>
                <a:gd name="connsiteX11" fmla="*/ 2733173 w 5514473"/>
                <a:gd name="connsiteY11" fmla="*/ 78205 h 2314074"/>
                <a:gd name="connsiteX12" fmla="*/ 1927058 w 5514473"/>
                <a:gd name="connsiteY12" fmla="*/ 42110 h 2314074"/>
                <a:gd name="connsiteX0-1" fmla="*/ 1927058 w 5514473"/>
                <a:gd name="connsiteY0-2" fmla="*/ 44116 h 2316080"/>
                <a:gd name="connsiteX1-3" fmla="*/ 1217194 w 5514473"/>
                <a:gd name="connsiteY1-4" fmla="*/ 116306 h 2316080"/>
                <a:gd name="connsiteX2-5" fmla="*/ 182479 w 5514473"/>
                <a:gd name="connsiteY2-6" fmla="*/ 417095 h 2316080"/>
                <a:gd name="connsiteX3-7" fmla="*/ 122321 w 5514473"/>
                <a:gd name="connsiteY3-8" fmla="*/ 1536032 h 2316080"/>
                <a:gd name="connsiteX4-9" fmla="*/ 747963 w 5514473"/>
                <a:gd name="connsiteY4-10" fmla="*/ 2005264 h 2316080"/>
                <a:gd name="connsiteX5-11" fmla="*/ 2480510 w 5514473"/>
                <a:gd name="connsiteY5-12" fmla="*/ 2294022 h 2316080"/>
                <a:gd name="connsiteX6-13" fmla="*/ 3611479 w 5514473"/>
                <a:gd name="connsiteY6-14" fmla="*/ 2137611 h 2316080"/>
                <a:gd name="connsiteX7-15" fmla="*/ 5187615 w 5514473"/>
                <a:gd name="connsiteY7-16" fmla="*/ 1644316 h 2316080"/>
                <a:gd name="connsiteX8-17" fmla="*/ 5283868 w 5514473"/>
                <a:gd name="connsiteY8-18" fmla="*/ 874295 h 2316080"/>
                <a:gd name="connsiteX9-19" fmla="*/ 3803984 w 5514473"/>
                <a:gd name="connsiteY9-20" fmla="*/ 838200 h 2316080"/>
                <a:gd name="connsiteX10-21" fmla="*/ 2949742 w 5514473"/>
                <a:gd name="connsiteY10-22" fmla="*/ 525379 h 2316080"/>
                <a:gd name="connsiteX11-23" fmla="*/ 2733173 w 5514473"/>
                <a:gd name="connsiteY11-24" fmla="*/ 80211 h 2316080"/>
                <a:gd name="connsiteX12-25" fmla="*/ 1927058 w 5514473"/>
                <a:gd name="connsiteY12-26" fmla="*/ 44116 h 2316080"/>
                <a:gd name="connsiteX0-27" fmla="*/ 1927058 w 5514473"/>
                <a:gd name="connsiteY0-28" fmla="*/ 40105 h 2312069"/>
                <a:gd name="connsiteX1-29" fmla="*/ 1217194 w 5514473"/>
                <a:gd name="connsiteY1-30" fmla="*/ 112295 h 2312069"/>
                <a:gd name="connsiteX2-31" fmla="*/ 182479 w 5514473"/>
                <a:gd name="connsiteY2-32" fmla="*/ 413084 h 2312069"/>
                <a:gd name="connsiteX3-33" fmla="*/ 122321 w 5514473"/>
                <a:gd name="connsiteY3-34" fmla="*/ 1532021 h 2312069"/>
                <a:gd name="connsiteX4-35" fmla="*/ 747963 w 5514473"/>
                <a:gd name="connsiteY4-36" fmla="*/ 2001253 h 2312069"/>
                <a:gd name="connsiteX5-37" fmla="*/ 2480510 w 5514473"/>
                <a:gd name="connsiteY5-38" fmla="*/ 2290011 h 2312069"/>
                <a:gd name="connsiteX6-39" fmla="*/ 3611479 w 5514473"/>
                <a:gd name="connsiteY6-40" fmla="*/ 2133600 h 2312069"/>
                <a:gd name="connsiteX7-41" fmla="*/ 5187615 w 5514473"/>
                <a:gd name="connsiteY7-42" fmla="*/ 1640305 h 2312069"/>
                <a:gd name="connsiteX8-43" fmla="*/ 5283868 w 5514473"/>
                <a:gd name="connsiteY8-44" fmla="*/ 870284 h 2312069"/>
                <a:gd name="connsiteX9-45" fmla="*/ 3803984 w 5514473"/>
                <a:gd name="connsiteY9-46" fmla="*/ 834189 h 2312069"/>
                <a:gd name="connsiteX10-47" fmla="*/ 2949742 w 5514473"/>
                <a:gd name="connsiteY10-48" fmla="*/ 521368 h 2312069"/>
                <a:gd name="connsiteX11-49" fmla="*/ 2937710 w 5514473"/>
                <a:gd name="connsiteY11-50" fmla="*/ 497305 h 2312069"/>
                <a:gd name="connsiteX12-51" fmla="*/ 2733173 w 5514473"/>
                <a:gd name="connsiteY12-52" fmla="*/ 76200 h 2312069"/>
                <a:gd name="connsiteX13" fmla="*/ 1927058 w 5514473"/>
                <a:gd name="connsiteY13" fmla="*/ 40105 h 23120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" y="connsiteY13"/>
                </a:cxn>
              </a:cxnLst>
              <a:rect l="l" t="t" r="r" b="b"/>
              <a:pathLst>
                <a:path w="5514473" h="2312069">
                  <a:moveTo>
                    <a:pt x="1927058" y="40105"/>
                  </a:moveTo>
                  <a:cubicBezTo>
                    <a:pt x="1674395" y="46121"/>
                    <a:pt x="1507957" y="50132"/>
                    <a:pt x="1217194" y="112295"/>
                  </a:cubicBezTo>
                  <a:cubicBezTo>
                    <a:pt x="926431" y="174458"/>
                    <a:pt x="364958" y="176463"/>
                    <a:pt x="182479" y="413084"/>
                  </a:cubicBezTo>
                  <a:cubicBezTo>
                    <a:pt x="0" y="649705"/>
                    <a:pt x="28074" y="1267326"/>
                    <a:pt x="122321" y="1532021"/>
                  </a:cubicBezTo>
                  <a:cubicBezTo>
                    <a:pt x="216568" y="1796716"/>
                    <a:pt x="354932" y="1874921"/>
                    <a:pt x="747963" y="2001253"/>
                  </a:cubicBezTo>
                  <a:cubicBezTo>
                    <a:pt x="1140995" y="2127585"/>
                    <a:pt x="2003257" y="2267953"/>
                    <a:pt x="2480510" y="2290011"/>
                  </a:cubicBezTo>
                  <a:cubicBezTo>
                    <a:pt x="2957763" y="2312069"/>
                    <a:pt x="3160295" y="2241884"/>
                    <a:pt x="3611479" y="2133600"/>
                  </a:cubicBezTo>
                  <a:cubicBezTo>
                    <a:pt x="4062663" y="2025316"/>
                    <a:pt x="4908884" y="1850858"/>
                    <a:pt x="5187615" y="1640305"/>
                  </a:cubicBezTo>
                  <a:cubicBezTo>
                    <a:pt x="5466346" y="1429752"/>
                    <a:pt x="5514473" y="1004637"/>
                    <a:pt x="5283868" y="870284"/>
                  </a:cubicBezTo>
                  <a:cubicBezTo>
                    <a:pt x="5053263" y="735931"/>
                    <a:pt x="4193005" y="892342"/>
                    <a:pt x="3803984" y="834189"/>
                  </a:cubicBezTo>
                  <a:cubicBezTo>
                    <a:pt x="3414963" y="776036"/>
                    <a:pt x="3094121" y="577515"/>
                    <a:pt x="2949742" y="521368"/>
                  </a:cubicBezTo>
                  <a:cubicBezTo>
                    <a:pt x="2805363" y="465221"/>
                    <a:pt x="2973805" y="571500"/>
                    <a:pt x="2937710" y="497305"/>
                  </a:cubicBezTo>
                  <a:cubicBezTo>
                    <a:pt x="2901615" y="423110"/>
                    <a:pt x="2901615" y="152400"/>
                    <a:pt x="2733173" y="76200"/>
                  </a:cubicBezTo>
                  <a:cubicBezTo>
                    <a:pt x="2564731" y="0"/>
                    <a:pt x="2179721" y="34089"/>
                    <a:pt x="1927058" y="4010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72330" y="2643182"/>
              <a:ext cx="1285884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两棵子树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右大括号 46"/>
            <p:cNvSpPr/>
            <p:nvPr/>
          </p:nvSpPr>
          <p:spPr>
            <a:xfrm>
              <a:off x="6786578" y="2357430"/>
              <a:ext cx="214314" cy="100013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68921" y="2154527"/>
            <a:ext cx="1114432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【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例</a:t>
            </a:r>
            <a:r>
              <a:rPr 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7.3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】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以孩子链作为树的存储结构，设计一个求树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高度的递归算法。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4" name="组合 42"/>
          <p:cNvGrpSpPr/>
          <p:nvPr/>
        </p:nvGrpSpPr>
        <p:grpSpPr>
          <a:xfrm>
            <a:off x="2000221" y="2661372"/>
            <a:ext cx="6640856" cy="3883444"/>
            <a:chOff x="1500166" y="1059404"/>
            <a:chExt cx="4980642" cy="2912583"/>
          </a:xfrm>
        </p:grpSpPr>
        <p:sp>
          <p:nvSpPr>
            <p:cNvPr id="6" name="Rectangle 22"/>
            <p:cNvSpPr>
              <a:spLocks noChangeArrowheads="1"/>
            </p:cNvSpPr>
            <p:nvPr/>
          </p:nvSpPr>
          <p:spPr bwMode="auto">
            <a:xfrm>
              <a:off x="3347787" y="1543095"/>
              <a:ext cx="527134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Rectangle 23"/>
            <p:cNvSpPr>
              <a:spLocks noChangeArrowheads="1"/>
            </p:cNvSpPr>
            <p:nvPr/>
          </p:nvSpPr>
          <p:spPr bwMode="auto">
            <a:xfrm>
              <a:off x="4226344" y="154309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24"/>
            <p:cNvSpPr>
              <a:spLocks noChangeArrowheads="1"/>
            </p:cNvSpPr>
            <p:nvPr/>
          </p:nvSpPr>
          <p:spPr bwMode="auto">
            <a:xfrm>
              <a:off x="3863387" y="154309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ectangle 25"/>
            <p:cNvSpPr>
              <a:spLocks noChangeArrowheads="1"/>
            </p:cNvSpPr>
            <p:nvPr/>
          </p:nvSpPr>
          <p:spPr bwMode="auto">
            <a:xfrm>
              <a:off x="4577767" y="154309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Rectangle 26"/>
            <p:cNvSpPr>
              <a:spLocks noChangeArrowheads="1"/>
            </p:cNvSpPr>
            <p:nvPr/>
          </p:nvSpPr>
          <p:spPr bwMode="auto">
            <a:xfrm>
              <a:off x="2555726" y="2313550"/>
              <a:ext cx="527134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Rectangle 27"/>
            <p:cNvSpPr>
              <a:spLocks noChangeArrowheads="1"/>
            </p:cNvSpPr>
            <p:nvPr/>
          </p:nvSpPr>
          <p:spPr bwMode="auto">
            <a:xfrm>
              <a:off x="3434283" y="2313550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3082860" y="2313550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>
              <a:off x="3785705" y="2313550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Rectangle 30"/>
            <p:cNvSpPr>
              <a:spLocks noChangeArrowheads="1"/>
            </p:cNvSpPr>
            <p:nvPr/>
          </p:nvSpPr>
          <p:spPr bwMode="auto">
            <a:xfrm>
              <a:off x="4633671" y="2313550"/>
              <a:ext cx="527134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Rectangle 31"/>
            <p:cNvSpPr>
              <a:spLocks noChangeArrowheads="1"/>
            </p:cNvSpPr>
            <p:nvPr/>
          </p:nvSpPr>
          <p:spPr bwMode="auto">
            <a:xfrm>
              <a:off x="5512228" y="2313550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Rectangle 32"/>
            <p:cNvSpPr>
              <a:spLocks noChangeArrowheads="1"/>
            </p:cNvSpPr>
            <p:nvPr/>
          </p:nvSpPr>
          <p:spPr bwMode="auto">
            <a:xfrm>
              <a:off x="5160806" y="2313550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Rectangle 33"/>
            <p:cNvSpPr>
              <a:spLocks noChangeArrowheads="1"/>
            </p:cNvSpPr>
            <p:nvPr/>
          </p:nvSpPr>
          <p:spPr bwMode="auto">
            <a:xfrm>
              <a:off x="5863651" y="2313550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Rectangle 34"/>
            <p:cNvSpPr>
              <a:spLocks noChangeArrowheads="1"/>
            </p:cNvSpPr>
            <p:nvPr/>
          </p:nvSpPr>
          <p:spPr bwMode="auto">
            <a:xfrm>
              <a:off x="1500166" y="3023935"/>
              <a:ext cx="527134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Rectangle 35"/>
            <p:cNvSpPr>
              <a:spLocks noChangeArrowheads="1"/>
            </p:cNvSpPr>
            <p:nvPr/>
          </p:nvSpPr>
          <p:spPr bwMode="auto">
            <a:xfrm>
              <a:off x="2378723" y="302393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Rectangle 36"/>
            <p:cNvSpPr>
              <a:spLocks noChangeArrowheads="1"/>
            </p:cNvSpPr>
            <p:nvPr/>
          </p:nvSpPr>
          <p:spPr bwMode="auto">
            <a:xfrm>
              <a:off x="2027300" y="302393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2730146" y="302393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Rectangle 38"/>
            <p:cNvSpPr>
              <a:spLocks noChangeArrowheads="1"/>
            </p:cNvSpPr>
            <p:nvPr/>
          </p:nvSpPr>
          <p:spPr bwMode="auto">
            <a:xfrm>
              <a:off x="3200432" y="3023935"/>
              <a:ext cx="527134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Rectangle 39"/>
            <p:cNvSpPr>
              <a:spLocks noChangeArrowheads="1"/>
            </p:cNvSpPr>
            <p:nvPr/>
          </p:nvSpPr>
          <p:spPr bwMode="auto">
            <a:xfrm>
              <a:off x="4078989" y="302393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Rectangle 40"/>
            <p:cNvSpPr>
              <a:spLocks noChangeArrowheads="1"/>
            </p:cNvSpPr>
            <p:nvPr/>
          </p:nvSpPr>
          <p:spPr bwMode="auto">
            <a:xfrm>
              <a:off x="3727566" y="302393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Rectangle 41"/>
            <p:cNvSpPr>
              <a:spLocks noChangeArrowheads="1"/>
            </p:cNvSpPr>
            <p:nvPr/>
          </p:nvSpPr>
          <p:spPr bwMode="auto">
            <a:xfrm>
              <a:off x="4430412" y="302393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Rectangle 42"/>
            <p:cNvSpPr>
              <a:spLocks noChangeArrowheads="1"/>
            </p:cNvSpPr>
            <p:nvPr/>
          </p:nvSpPr>
          <p:spPr bwMode="auto">
            <a:xfrm>
              <a:off x="4899406" y="3023935"/>
              <a:ext cx="527134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Rectangle 43"/>
            <p:cNvSpPr>
              <a:spLocks noChangeArrowheads="1"/>
            </p:cNvSpPr>
            <p:nvPr/>
          </p:nvSpPr>
          <p:spPr bwMode="auto">
            <a:xfrm>
              <a:off x="5777962" y="302393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5426540" y="302393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Rectangle 45"/>
            <p:cNvSpPr>
              <a:spLocks noChangeArrowheads="1"/>
            </p:cNvSpPr>
            <p:nvPr/>
          </p:nvSpPr>
          <p:spPr bwMode="auto">
            <a:xfrm>
              <a:off x="6129385" y="3023935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Line 46"/>
            <p:cNvSpPr>
              <a:spLocks noChangeShapeType="1"/>
            </p:cNvSpPr>
            <p:nvPr/>
          </p:nvSpPr>
          <p:spPr bwMode="auto">
            <a:xfrm flipH="1">
              <a:off x="3472070" y="1661928"/>
              <a:ext cx="528426" cy="651622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Line 47"/>
            <p:cNvSpPr>
              <a:spLocks noChangeShapeType="1"/>
            </p:cNvSpPr>
            <p:nvPr/>
          </p:nvSpPr>
          <p:spPr bwMode="auto">
            <a:xfrm>
              <a:off x="4398528" y="1661928"/>
              <a:ext cx="527134" cy="651622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Line 48"/>
            <p:cNvSpPr>
              <a:spLocks noChangeShapeType="1"/>
            </p:cNvSpPr>
            <p:nvPr/>
          </p:nvSpPr>
          <p:spPr bwMode="auto">
            <a:xfrm flipH="1">
              <a:off x="2672005" y="2491146"/>
              <a:ext cx="586566" cy="532789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Line 49"/>
            <p:cNvSpPr>
              <a:spLocks noChangeShapeType="1"/>
            </p:cNvSpPr>
            <p:nvPr/>
          </p:nvSpPr>
          <p:spPr bwMode="auto">
            <a:xfrm>
              <a:off x="3609994" y="2432383"/>
              <a:ext cx="175711" cy="591553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Line 50"/>
            <p:cNvSpPr>
              <a:spLocks noChangeShapeType="1"/>
            </p:cNvSpPr>
            <p:nvPr/>
          </p:nvSpPr>
          <p:spPr bwMode="auto">
            <a:xfrm>
              <a:off x="3961417" y="2491146"/>
              <a:ext cx="1171839" cy="532789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Rectangle 51"/>
            <p:cNvSpPr>
              <a:spLocks noChangeArrowheads="1"/>
            </p:cNvSpPr>
            <p:nvPr/>
          </p:nvSpPr>
          <p:spPr bwMode="auto">
            <a:xfrm>
              <a:off x="3199140" y="3675557"/>
              <a:ext cx="527134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Rectangle 52"/>
            <p:cNvSpPr>
              <a:spLocks noChangeArrowheads="1"/>
            </p:cNvSpPr>
            <p:nvPr/>
          </p:nvSpPr>
          <p:spPr bwMode="auto">
            <a:xfrm>
              <a:off x="4077696" y="3675557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Rectangle 53"/>
            <p:cNvSpPr>
              <a:spLocks noChangeArrowheads="1"/>
            </p:cNvSpPr>
            <p:nvPr/>
          </p:nvSpPr>
          <p:spPr bwMode="auto">
            <a:xfrm>
              <a:off x="3726274" y="3675557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Rectangle 54"/>
            <p:cNvSpPr>
              <a:spLocks noChangeArrowheads="1"/>
            </p:cNvSpPr>
            <p:nvPr/>
          </p:nvSpPr>
          <p:spPr bwMode="auto">
            <a:xfrm>
              <a:off x="4429119" y="3675557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Line 55"/>
            <p:cNvSpPr>
              <a:spLocks noChangeShapeType="1"/>
            </p:cNvSpPr>
            <p:nvPr/>
          </p:nvSpPr>
          <p:spPr bwMode="auto">
            <a:xfrm>
              <a:off x="3843846" y="3201531"/>
              <a:ext cx="0" cy="474026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571868" y="1059404"/>
              <a:ext cx="357190" cy="3452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endParaRPr lang="en-US" altLang="zh-CN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2" name="直接箭头连接符 41"/>
            <p:cNvCxnSpPr/>
            <p:nvPr/>
          </p:nvCxnSpPr>
          <p:spPr>
            <a:xfrm rot="16200000" flipH="1">
              <a:off x="3792671" y="1350808"/>
              <a:ext cx="257235" cy="12733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41" name="Text Box 49"/>
          <p:cNvSpPr txBox="1">
            <a:spLocks noChangeArrowheads="1"/>
          </p:cNvSpPr>
          <p:nvPr/>
        </p:nvSpPr>
        <p:spPr bwMode="auto">
          <a:xfrm>
            <a:off x="1311910" y="1557020"/>
            <a:ext cx="356616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2、孩子链存储结构        </a:t>
            </a:r>
            <a:endParaRPr kumimoji="1" sz="266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76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7.1.6   树的存储结构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1311910" y="1628775"/>
            <a:ext cx="356616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2、孩子链存储结构        </a:t>
            </a:r>
            <a:endParaRPr kumimoji="1" sz="266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76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7.1.6   树的存储结构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10" name="组合 51"/>
          <p:cNvGrpSpPr/>
          <p:nvPr/>
        </p:nvGrpSpPr>
        <p:grpSpPr>
          <a:xfrm>
            <a:off x="4401794" y="4891727"/>
            <a:ext cx="4822825" cy="1528773"/>
            <a:chOff x="857224" y="4500570"/>
            <a:chExt cx="4822825" cy="1528773"/>
          </a:xfrm>
        </p:grpSpPr>
        <p:sp>
          <p:nvSpPr>
            <p:cNvPr id="11" name="圆角矩形 10"/>
            <p:cNvSpPr/>
            <p:nvPr/>
          </p:nvSpPr>
          <p:spPr>
            <a:xfrm>
              <a:off x="1109638" y="5029211"/>
              <a:ext cx="4533932" cy="100013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TextBox 47"/>
            <p:cNvSpPr txBox="1"/>
            <p:nvPr/>
          </p:nvSpPr>
          <p:spPr>
            <a:xfrm>
              <a:off x="857224" y="4500570"/>
              <a:ext cx="48228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设</a:t>
              </a:r>
              <a:r>
                <a:rPr lang="en-US" sz="2000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f</a:t>
              </a:r>
              <a:r>
                <a:rPr lang="en-US" sz="2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(</a:t>
              </a:r>
              <a:r>
                <a:rPr lang="en-US" sz="2000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t</a:t>
              </a:r>
              <a:r>
                <a:rPr lang="en-US" sz="2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)</a:t>
              </a:r>
              <a:r>
                <a:rPr lang="zh-CN" altLang="en-US" sz="2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为树</a:t>
              </a:r>
              <a:r>
                <a:rPr lang="en-US" sz="2000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t</a:t>
              </a:r>
              <a:r>
                <a:rPr lang="zh-CN" altLang="en-US" sz="20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的高度，其递归模型如下：</a:t>
              </a:r>
              <a:endPara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34100" y="5125732"/>
              <a:ext cx="4286280" cy="7880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组合 59"/>
          <p:cNvGrpSpPr/>
          <p:nvPr/>
        </p:nvGrpSpPr>
        <p:grpSpPr>
          <a:xfrm>
            <a:off x="5202364" y="2309478"/>
            <a:ext cx="3142170" cy="2428892"/>
            <a:chOff x="1072640" y="500042"/>
            <a:chExt cx="3142170" cy="2428892"/>
          </a:xfrm>
        </p:grpSpPr>
        <p:sp>
          <p:nvSpPr>
            <p:cNvPr id="15" name="Rectangle 22"/>
            <p:cNvSpPr>
              <a:spLocks noChangeArrowheads="1"/>
            </p:cNvSpPr>
            <p:nvPr/>
          </p:nvSpPr>
          <p:spPr bwMode="auto">
            <a:xfrm>
              <a:off x="1785918" y="1114467"/>
              <a:ext cx="527134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Rectangle 23"/>
            <p:cNvSpPr>
              <a:spLocks noChangeArrowheads="1"/>
            </p:cNvSpPr>
            <p:nvPr/>
          </p:nvSpPr>
          <p:spPr bwMode="auto">
            <a:xfrm>
              <a:off x="2664475" y="1114467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Rectangle 24"/>
            <p:cNvSpPr>
              <a:spLocks noChangeArrowheads="1"/>
            </p:cNvSpPr>
            <p:nvPr/>
          </p:nvSpPr>
          <p:spPr bwMode="auto">
            <a:xfrm>
              <a:off x="2301518" y="1114467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25"/>
            <p:cNvSpPr>
              <a:spLocks noChangeArrowheads="1"/>
            </p:cNvSpPr>
            <p:nvPr/>
          </p:nvSpPr>
          <p:spPr bwMode="auto">
            <a:xfrm>
              <a:off x="3015898" y="1114467"/>
              <a:ext cx="351423" cy="296430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en-US" altLang="zh-CN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Line 46"/>
            <p:cNvSpPr>
              <a:spLocks noChangeShapeType="1"/>
            </p:cNvSpPr>
            <p:nvPr/>
          </p:nvSpPr>
          <p:spPr bwMode="auto">
            <a:xfrm flipH="1">
              <a:off x="1714480" y="1233300"/>
              <a:ext cx="724146" cy="1052692"/>
            </a:xfrm>
            <a:prstGeom prst="line">
              <a:avLst/>
            </a:prstGeom>
            <a:ln>
              <a:tailEnd type="triangl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Line 47"/>
            <p:cNvSpPr>
              <a:spLocks noChangeShapeType="1"/>
            </p:cNvSpPr>
            <p:nvPr/>
          </p:nvSpPr>
          <p:spPr bwMode="auto">
            <a:xfrm>
              <a:off x="2857488" y="1285860"/>
              <a:ext cx="235143" cy="981254"/>
            </a:xfrm>
            <a:prstGeom prst="line">
              <a:avLst/>
            </a:prstGeom>
            <a:ln>
              <a:tailEnd type="triangl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TextBox 39"/>
            <p:cNvSpPr txBox="1"/>
            <p:nvPr/>
          </p:nvSpPr>
          <p:spPr>
            <a:xfrm>
              <a:off x="2009999" y="500042"/>
              <a:ext cx="35719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 rot="16200000" flipH="1">
              <a:off x="2190200" y="881578"/>
              <a:ext cx="328672" cy="1371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等腰三角形 22"/>
            <p:cNvSpPr/>
            <p:nvPr/>
          </p:nvSpPr>
          <p:spPr>
            <a:xfrm>
              <a:off x="1357290" y="2285992"/>
              <a:ext cx="714380" cy="642942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54"/>
            <p:cNvSpPr txBox="1"/>
            <p:nvPr/>
          </p:nvSpPr>
          <p:spPr>
            <a:xfrm>
              <a:off x="1072640" y="1653098"/>
              <a:ext cx="92869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sons[0]</a:t>
              </a:r>
              <a:endParaRPr lang="en-US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TextBox 55"/>
            <p:cNvSpPr txBox="1"/>
            <p:nvPr/>
          </p:nvSpPr>
          <p:spPr>
            <a:xfrm>
              <a:off x="3704696" y="2357430"/>
              <a:ext cx="51011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2714612" y="2285992"/>
              <a:ext cx="714380" cy="642942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Line 47"/>
            <p:cNvSpPr>
              <a:spLocks noChangeShapeType="1"/>
            </p:cNvSpPr>
            <p:nvPr/>
          </p:nvSpPr>
          <p:spPr bwMode="auto">
            <a:xfrm>
              <a:off x="3184903" y="1265764"/>
              <a:ext cx="601279" cy="1020228"/>
            </a:xfrm>
            <a:prstGeom prst="line">
              <a:avLst/>
            </a:prstGeom>
            <a:ln>
              <a:tailEnd type="triangl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Box 58"/>
            <p:cNvSpPr txBox="1"/>
            <p:nvPr/>
          </p:nvSpPr>
          <p:spPr>
            <a:xfrm>
              <a:off x="2102916" y="1714488"/>
              <a:ext cx="928694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sons[i]</a:t>
              </a:r>
              <a:endParaRPr lang="en-US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9" name="TextBox 60"/>
          <p:cNvSpPr txBox="1"/>
          <p:nvPr/>
        </p:nvSpPr>
        <p:spPr>
          <a:xfrm>
            <a:off x="4490720" y="1935480"/>
            <a:ext cx="4643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spc="3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基本结构：</a:t>
            </a:r>
            <a:endParaRPr lang="zh-CN" altLang="en-US" sz="2000" spc="3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 descr="question-mark-2309040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2299335"/>
            <a:ext cx="3512185" cy="351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3199" y="1556992"/>
            <a:ext cx="3333773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递归算法：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76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7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7.1.6   树的存储结构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81455" y="2058670"/>
            <a:ext cx="9526270" cy="47910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16000" tIns="180000" bIns="180000" rtlCol="0">
            <a:spAutoFit/>
          </a:bodyPr>
          <a:p>
            <a:pPr algn="l"/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int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TreeHeight1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(TSonNode *t)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buClrTx/>
              <a:buSzTx/>
              <a:buNone/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{  TSonNode *p;</a:t>
            </a:r>
            <a:endParaRPr 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/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int i,h,maxh=0;</a:t>
            </a:r>
            <a:endParaRPr lang="zh-CN" altLang="en-US" sz="1800" smtClean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if (t==NULL) return 0;</a:t>
            </a:r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//</a:t>
            </a:r>
            <a:r>
              <a:rPr lang="zh-CN" alt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空树返回高度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0</a:t>
            </a:r>
            <a:endParaRPr lang="zh-CN" altLang="en-US" sz="180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else	</a:t>
            </a:r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		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//处理非空树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buClrTx/>
              <a:buSzTx/>
              <a:buNone/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{  for（i=0;i&lt;MaxSons;i++)</a:t>
            </a:r>
            <a:endParaRPr 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buClrTx/>
              <a:buSzTx/>
              <a:buNone/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{  p=t-&gt;sons[i];	</a:t>
            </a:r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//p指向t的第i+1个孩子结点</a:t>
            </a:r>
            <a:endParaRPr lang="en-US" altLang="zh-CN" sz="180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/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if (p!=NULL)</a:t>
            </a:r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	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//若存在第i+1个孩子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/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{  h=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TreeHeight1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(p);	</a:t>
            </a:r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//求出对应子树的高度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/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 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if (maxh&lt;h) maxh=h;	</a:t>
            </a:r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//求所有子树的最大高度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/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}</a:t>
            </a:r>
            <a:endParaRPr lang="zh-CN" altLang="en-US" sz="1800" smtClean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/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}</a:t>
            </a:r>
            <a:endParaRPr lang="zh-CN" altLang="en-US" sz="1800" smtClean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/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 return(maxh+1);	</a:t>
            </a:r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	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//返回maxh+1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/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 }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/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}</a:t>
            </a:r>
            <a:endParaRPr lang="en-US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3879851" y="2362200"/>
            <a:ext cx="1219200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 sz="3200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3835400" y="2362200"/>
            <a:ext cx="1219200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 sz="3200"/>
          </a:p>
        </p:txBody>
      </p:sp>
      <p:sp>
        <p:nvSpPr>
          <p:cNvPr id="102413" name="Rectangle 13"/>
          <p:cNvSpPr>
            <a:spLocks noChangeArrowheads="1"/>
          </p:cNvSpPr>
          <p:nvPr/>
        </p:nvSpPr>
        <p:spPr bwMode="auto">
          <a:xfrm>
            <a:off x="5941060" y="2662662"/>
            <a:ext cx="30988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 sz="3200"/>
          </a:p>
        </p:txBody>
      </p:sp>
      <p:sp>
        <p:nvSpPr>
          <p:cNvPr id="102458" name="Text Box 58"/>
          <p:cNvSpPr txBox="1">
            <a:spLocks noChangeArrowheads="1"/>
          </p:cNvSpPr>
          <p:nvPr/>
        </p:nvSpPr>
        <p:spPr bwMode="auto">
          <a:xfrm>
            <a:off x="2059093" y="1673226"/>
            <a:ext cx="7281347" cy="501650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孩子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兄弟链存储结构是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为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每个结点设计</a:t>
            </a:r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个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域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：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1891" y="2290053"/>
            <a:ext cx="6191293" cy="21355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92000" tIns="144000" bIns="144000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一个数据元素域</a:t>
            </a:r>
            <a:endParaRPr kumimoji="1" lang="en-US" altLang="zh-CN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第一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个孩子结点（长子）指针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域</a:t>
            </a:r>
            <a:endParaRPr kumimoji="1" lang="en-US" altLang="zh-CN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一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个兄弟结点指针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域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31"/>
          <p:cNvGrpSpPr/>
          <p:nvPr/>
        </p:nvGrpSpPr>
        <p:grpSpPr>
          <a:xfrm>
            <a:off x="3329305" y="4808220"/>
            <a:ext cx="4953000" cy="1956909"/>
            <a:chOff x="1142976" y="3714752"/>
            <a:chExt cx="3714776" cy="2148529"/>
          </a:xfrm>
        </p:grpSpPr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933552" y="3714752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1285852" y="450691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1933552" y="450691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2654277" y="450691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2149452" y="4146552"/>
              <a:ext cx="0" cy="360362"/>
            </a:xfrm>
            <a:prstGeom prst="lin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1562077" y="4046539"/>
              <a:ext cx="400050" cy="469900"/>
            </a:xfrm>
            <a:custGeom>
              <a:avLst/>
              <a:gdLst/>
              <a:ahLst/>
              <a:cxnLst>
                <a:cxn ang="0">
                  <a:pos x="252" y="0"/>
                </a:cxn>
                <a:cxn ang="0">
                  <a:pos x="0" y="296"/>
                </a:cxn>
              </a:cxnLst>
              <a:rect l="0" t="0" r="r" b="b"/>
              <a:pathLst>
                <a:path w="252" h="296">
                  <a:moveTo>
                    <a:pt x="252" y="0"/>
                  </a:moveTo>
                  <a:lnTo>
                    <a:pt x="0" y="29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2343127" y="4021139"/>
              <a:ext cx="438150" cy="501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" y="316"/>
                </a:cxn>
              </a:cxnLst>
              <a:rect l="0" t="0" r="r" b="b"/>
              <a:pathLst>
                <a:path w="276" h="316">
                  <a:moveTo>
                    <a:pt x="0" y="0"/>
                  </a:moveTo>
                  <a:lnTo>
                    <a:pt x="276" y="31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42976" y="5357826"/>
              <a:ext cx="714380" cy="505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长子</a:t>
              </a:r>
              <a:endPara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6" name="直接箭头连接符 25"/>
            <p:cNvCxnSpPr>
              <a:stCxn id="24" idx="0"/>
              <a:endCxn id="15" idx="4"/>
            </p:cNvCxnSpPr>
            <p:nvPr/>
          </p:nvCxnSpPr>
          <p:spPr>
            <a:xfrm flipV="1">
              <a:off x="1500325" y="4938124"/>
              <a:ext cx="1905" cy="41970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4283076" y="3714752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4283076" y="450691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Line 18"/>
            <p:cNvSpPr>
              <a:spLocks noChangeShapeType="1"/>
            </p:cNvSpPr>
            <p:nvPr/>
          </p:nvSpPr>
          <p:spPr bwMode="auto">
            <a:xfrm>
              <a:off x="4498976" y="4146552"/>
              <a:ext cx="0" cy="360362"/>
            </a:xfrm>
            <a:prstGeom prst="lin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43372" y="5357826"/>
              <a:ext cx="714380" cy="505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长子</a:t>
              </a:r>
              <a:endParaRPr kumimoji="1"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1" name="直接箭头连接符 30"/>
            <p:cNvCxnSpPr>
              <a:stCxn id="30" idx="0"/>
            </p:cNvCxnSpPr>
            <p:nvPr/>
          </p:nvCxnSpPr>
          <p:spPr>
            <a:xfrm rot="5400000" flipH="1" flipV="1">
              <a:off x="4291958" y="5147477"/>
              <a:ext cx="419112" cy="158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65585" name="Text Box 49"/>
          <p:cNvSpPr txBox="1">
            <a:spLocks noChangeArrowheads="1"/>
          </p:cNvSpPr>
          <p:nvPr/>
        </p:nvSpPr>
        <p:spPr bwMode="auto">
          <a:xfrm>
            <a:off x="1318895" y="1073785"/>
            <a:ext cx="600519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3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孩子兄弟链存储结构          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sp>
        <p:nvSpPr>
          <p:cNvPr id="76" name="TextBox 3"/>
          <p:cNvSpPr txBox="1"/>
          <p:nvPr/>
        </p:nvSpPr>
        <p:spPr>
          <a:xfrm>
            <a:off x="1148715" y="117475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  树的概念 </a:t>
            </a:r>
            <a:endParaRPr sz="3200" b="0">
              <a:ln w="11430"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087332" y="2446655"/>
            <a:ext cx="2783416" cy="3547533"/>
            <a:chOff x="395288" y="1628775"/>
            <a:chExt cx="2087562" cy="2660650"/>
          </a:xfrm>
        </p:grpSpPr>
        <p:sp>
          <p:nvSpPr>
            <p:cNvPr id="386102" name="Oval 54"/>
            <p:cNvSpPr>
              <a:spLocks noChangeArrowheads="1"/>
            </p:cNvSpPr>
            <p:nvPr/>
          </p:nvSpPr>
          <p:spPr bwMode="auto">
            <a:xfrm>
              <a:off x="1547813" y="1628775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03" name="Oval 55"/>
            <p:cNvSpPr>
              <a:spLocks noChangeArrowheads="1"/>
            </p:cNvSpPr>
            <p:nvPr/>
          </p:nvSpPr>
          <p:spPr bwMode="auto">
            <a:xfrm>
              <a:off x="1042988" y="3857625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04" name="Oval 56"/>
            <p:cNvSpPr>
              <a:spLocks noChangeArrowheads="1"/>
            </p:cNvSpPr>
            <p:nvPr/>
          </p:nvSpPr>
          <p:spPr bwMode="auto">
            <a:xfrm>
              <a:off x="1042988" y="2344738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05" name="Oval 57"/>
            <p:cNvSpPr>
              <a:spLocks noChangeArrowheads="1"/>
            </p:cNvSpPr>
            <p:nvPr/>
          </p:nvSpPr>
          <p:spPr bwMode="auto">
            <a:xfrm>
              <a:off x="2051050" y="2344738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06" name="Oval 58"/>
            <p:cNvSpPr>
              <a:spLocks noChangeArrowheads="1"/>
            </p:cNvSpPr>
            <p:nvPr/>
          </p:nvSpPr>
          <p:spPr bwMode="auto">
            <a:xfrm>
              <a:off x="395288" y="3136900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07" name="Oval 59"/>
            <p:cNvSpPr>
              <a:spLocks noChangeArrowheads="1"/>
            </p:cNvSpPr>
            <p:nvPr/>
          </p:nvSpPr>
          <p:spPr bwMode="auto">
            <a:xfrm>
              <a:off x="1042988" y="3136900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08" name="Oval 60"/>
            <p:cNvSpPr>
              <a:spLocks noChangeArrowheads="1"/>
            </p:cNvSpPr>
            <p:nvPr/>
          </p:nvSpPr>
          <p:spPr bwMode="auto">
            <a:xfrm>
              <a:off x="1763713" y="3136900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09" name="Freeform 61"/>
            <p:cNvSpPr/>
            <p:nvPr/>
          </p:nvSpPr>
          <p:spPr bwMode="auto">
            <a:xfrm>
              <a:off x="1266825" y="3567113"/>
              <a:ext cx="1588" cy="285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" y="180"/>
                </a:cxn>
              </a:cxnLst>
              <a:rect l="0" t="0" r="r" b="b"/>
              <a:pathLst>
                <a:path w="25" h="180">
                  <a:moveTo>
                    <a:pt x="0" y="0"/>
                  </a:moveTo>
                  <a:lnTo>
                    <a:pt x="25" y="180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10" name="Freeform 62"/>
            <p:cNvSpPr/>
            <p:nvPr/>
          </p:nvSpPr>
          <p:spPr bwMode="auto">
            <a:xfrm>
              <a:off x="1323975" y="1985963"/>
              <a:ext cx="273050" cy="374650"/>
            </a:xfrm>
            <a:custGeom>
              <a:avLst/>
              <a:gdLst/>
              <a:ahLst/>
              <a:cxnLst>
                <a:cxn ang="0">
                  <a:pos x="172" y="0"/>
                </a:cxn>
                <a:cxn ang="0">
                  <a:pos x="0" y="236"/>
                </a:cxn>
              </a:cxnLst>
              <a:rect l="0" t="0" r="r" b="b"/>
              <a:pathLst>
                <a:path w="172" h="236">
                  <a:moveTo>
                    <a:pt x="172" y="0"/>
                  </a:moveTo>
                  <a:lnTo>
                    <a:pt x="0" y="23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11" name="Freeform 63"/>
            <p:cNvSpPr/>
            <p:nvPr/>
          </p:nvSpPr>
          <p:spPr bwMode="auto">
            <a:xfrm>
              <a:off x="1927225" y="1979613"/>
              <a:ext cx="266700" cy="381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240"/>
                </a:cxn>
              </a:cxnLst>
              <a:rect l="0" t="0" r="r" b="b"/>
              <a:pathLst>
                <a:path w="168" h="240">
                  <a:moveTo>
                    <a:pt x="0" y="0"/>
                  </a:moveTo>
                  <a:lnTo>
                    <a:pt x="168" y="240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12" name="Line 64"/>
            <p:cNvSpPr>
              <a:spLocks noChangeShapeType="1"/>
            </p:cNvSpPr>
            <p:nvPr/>
          </p:nvSpPr>
          <p:spPr bwMode="auto">
            <a:xfrm>
              <a:off x="1258888" y="2776538"/>
              <a:ext cx="0" cy="360362"/>
            </a:xfrm>
            <a:prstGeom prst="lin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13" name="Freeform 65"/>
            <p:cNvSpPr/>
            <p:nvPr/>
          </p:nvSpPr>
          <p:spPr bwMode="auto">
            <a:xfrm>
              <a:off x="671513" y="2676525"/>
              <a:ext cx="400050" cy="469900"/>
            </a:xfrm>
            <a:custGeom>
              <a:avLst/>
              <a:gdLst/>
              <a:ahLst/>
              <a:cxnLst>
                <a:cxn ang="0">
                  <a:pos x="252" y="0"/>
                </a:cxn>
                <a:cxn ang="0">
                  <a:pos x="0" y="296"/>
                </a:cxn>
              </a:cxnLst>
              <a:rect l="0" t="0" r="r" b="b"/>
              <a:pathLst>
                <a:path w="252" h="296">
                  <a:moveTo>
                    <a:pt x="252" y="0"/>
                  </a:moveTo>
                  <a:lnTo>
                    <a:pt x="0" y="29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14" name="Freeform 66"/>
            <p:cNvSpPr/>
            <p:nvPr/>
          </p:nvSpPr>
          <p:spPr bwMode="auto">
            <a:xfrm>
              <a:off x="1452563" y="2651125"/>
              <a:ext cx="438150" cy="501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" y="316"/>
                </a:cxn>
              </a:cxnLst>
              <a:rect l="0" t="0" r="r" b="b"/>
              <a:pathLst>
                <a:path w="276" h="316">
                  <a:moveTo>
                    <a:pt x="0" y="0"/>
                  </a:moveTo>
                  <a:lnTo>
                    <a:pt x="276" y="316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组合 48"/>
          <p:cNvGrpSpPr/>
          <p:nvPr/>
        </p:nvGrpSpPr>
        <p:grpSpPr>
          <a:xfrm>
            <a:off x="4091929" y="1980777"/>
            <a:ext cx="7283461" cy="3541183"/>
            <a:chOff x="2997192" y="1697038"/>
            <a:chExt cx="5462596" cy="2655887"/>
          </a:xfrm>
        </p:grpSpPr>
        <p:sp>
          <p:nvSpPr>
            <p:cNvPr id="386115" name="AutoShape 67"/>
            <p:cNvSpPr>
              <a:spLocks noChangeArrowheads="1"/>
            </p:cNvSpPr>
            <p:nvPr/>
          </p:nvSpPr>
          <p:spPr bwMode="auto">
            <a:xfrm>
              <a:off x="2997192" y="2849563"/>
              <a:ext cx="576000" cy="360000"/>
            </a:xfrm>
            <a:prstGeom prst="rightArrow">
              <a:avLst>
                <a:gd name="adj1" fmla="val 50000"/>
                <a:gd name="adj2" fmla="val 25000"/>
              </a:avLst>
            </a:prstGeom>
            <a:ln>
              <a:tailEnd type="none" w="med" len="lg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17" name="Rectangle 69"/>
            <p:cNvSpPr>
              <a:spLocks noChangeArrowheads="1"/>
            </p:cNvSpPr>
            <p:nvPr/>
          </p:nvSpPr>
          <p:spPr bwMode="auto">
            <a:xfrm>
              <a:off x="3852863" y="1697038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18" name="Rectangle 70"/>
            <p:cNvSpPr>
              <a:spLocks noChangeArrowheads="1"/>
            </p:cNvSpPr>
            <p:nvPr/>
          </p:nvSpPr>
          <p:spPr bwMode="auto">
            <a:xfrm>
              <a:off x="4716463" y="1697038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19" name="Rectangle 71"/>
            <p:cNvSpPr>
              <a:spLocks noChangeArrowheads="1"/>
            </p:cNvSpPr>
            <p:nvPr/>
          </p:nvSpPr>
          <p:spPr bwMode="auto">
            <a:xfrm>
              <a:off x="4284663" y="1697038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20" name="Rectangle 72"/>
            <p:cNvSpPr>
              <a:spLocks noChangeArrowheads="1"/>
            </p:cNvSpPr>
            <p:nvPr/>
          </p:nvSpPr>
          <p:spPr bwMode="auto">
            <a:xfrm>
              <a:off x="3851275" y="2489200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21" name="Rectangle 73"/>
            <p:cNvSpPr>
              <a:spLocks noChangeArrowheads="1"/>
            </p:cNvSpPr>
            <p:nvPr/>
          </p:nvSpPr>
          <p:spPr bwMode="auto">
            <a:xfrm>
              <a:off x="4714875" y="2489200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22" name="Rectangle 74"/>
            <p:cNvSpPr>
              <a:spLocks noChangeArrowheads="1"/>
            </p:cNvSpPr>
            <p:nvPr/>
          </p:nvSpPr>
          <p:spPr bwMode="auto">
            <a:xfrm>
              <a:off x="4283075" y="2489200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23" name="Rectangle 75"/>
            <p:cNvSpPr>
              <a:spLocks noChangeArrowheads="1"/>
            </p:cNvSpPr>
            <p:nvPr/>
          </p:nvSpPr>
          <p:spPr bwMode="auto">
            <a:xfrm>
              <a:off x="5508625" y="2489200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24" name="Rectangle 76"/>
            <p:cNvSpPr>
              <a:spLocks noChangeArrowheads="1"/>
            </p:cNvSpPr>
            <p:nvPr/>
          </p:nvSpPr>
          <p:spPr bwMode="auto">
            <a:xfrm>
              <a:off x="6372225" y="2489200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25" name="Rectangle 77"/>
            <p:cNvSpPr>
              <a:spLocks noChangeArrowheads="1"/>
            </p:cNvSpPr>
            <p:nvPr/>
          </p:nvSpPr>
          <p:spPr bwMode="auto">
            <a:xfrm>
              <a:off x="5940425" y="2489200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26" name="Rectangle 78"/>
            <p:cNvSpPr>
              <a:spLocks noChangeArrowheads="1"/>
            </p:cNvSpPr>
            <p:nvPr/>
          </p:nvSpPr>
          <p:spPr bwMode="auto">
            <a:xfrm>
              <a:off x="3851275" y="32813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27" name="Rectangle 79"/>
            <p:cNvSpPr>
              <a:spLocks noChangeArrowheads="1"/>
            </p:cNvSpPr>
            <p:nvPr/>
          </p:nvSpPr>
          <p:spPr bwMode="auto">
            <a:xfrm>
              <a:off x="4714875" y="32813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28" name="Rectangle 80"/>
            <p:cNvSpPr>
              <a:spLocks noChangeArrowheads="1"/>
            </p:cNvSpPr>
            <p:nvPr/>
          </p:nvSpPr>
          <p:spPr bwMode="auto">
            <a:xfrm>
              <a:off x="4283075" y="32813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29" name="Rectangle 81"/>
            <p:cNvSpPr>
              <a:spLocks noChangeArrowheads="1"/>
            </p:cNvSpPr>
            <p:nvPr/>
          </p:nvSpPr>
          <p:spPr bwMode="auto">
            <a:xfrm>
              <a:off x="5508625" y="32813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30" name="Rectangle 82"/>
            <p:cNvSpPr>
              <a:spLocks noChangeArrowheads="1"/>
            </p:cNvSpPr>
            <p:nvPr/>
          </p:nvSpPr>
          <p:spPr bwMode="auto">
            <a:xfrm>
              <a:off x="6372225" y="32813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31" name="Rectangle 83"/>
            <p:cNvSpPr>
              <a:spLocks noChangeArrowheads="1"/>
            </p:cNvSpPr>
            <p:nvPr/>
          </p:nvSpPr>
          <p:spPr bwMode="auto">
            <a:xfrm>
              <a:off x="5940425" y="32813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32" name="Rectangle 84"/>
            <p:cNvSpPr>
              <a:spLocks noChangeArrowheads="1"/>
            </p:cNvSpPr>
            <p:nvPr/>
          </p:nvSpPr>
          <p:spPr bwMode="auto">
            <a:xfrm>
              <a:off x="7164388" y="32813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33" name="Rectangle 85"/>
            <p:cNvSpPr>
              <a:spLocks noChangeArrowheads="1"/>
            </p:cNvSpPr>
            <p:nvPr/>
          </p:nvSpPr>
          <p:spPr bwMode="auto">
            <a:xfrm>
              <a:off x="8027988" y="32813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34" name="Rectangle 86"/>
            <p:cNvSpPr>
              <a:spLocks noChangeArrowheads="1"/>
            </p:cNvSpPr>
            <p:nvPr/>
          </p:nvSpPr>
          <p:spPr bwMode="auto">
            <a:xfrm>
              <a:off x="7596188" y="32813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35" name="Rectangle 87"/>
            <p:cNvSpPr>
              <a:spLocks noChangeArrowheads="1"/>
            </p:cNvSpPr>
            <p:nvPr/>
          </p:nvSpPr>
          <p:spPr bwMode="auto">
            <a:xfrm>
              <a:off x="5508625" y="39925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36" name="Rectangle 88"/>
            <p:cNvSpPr>
              <a:spLocks noChangeArrowheads="1"/>
            </p:cNvSpPr>
            <p:nvPr/>
          </p:nvSpPr>
          <p:spPr bwMode="auto">
            <a:xfrm>
              <a:off x="6372225" y="39925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37" name="Rectangle 89"/>
            <p:cNvSpPr>
              <a:spLocks noChangeArrowheads="1"/>
            </p:cNvSpPr>
            <p:nvPr/>
          </p:nvSpPr>
          <p:spPr bwMode="auto">
            <a:xfrm>
              <a:off x="5940425" y="3992563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6138" name="Line 90"/>
            <p:cNvSpPr>
              <a:spLocks noChangeShapeType="1"/>
            </p:cNvSpPr>
            <p:nvPr/>
          </p:nvSpPr>
          <p:spPr bwMode="auto">
            <a:xfrm>
              <a:off x="4067175" y="1841500"/>
              <a:ext cx="0" cy="64770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39" name="Line 91"/>
            <p:cNvSpPr>
              <a:spLocks noChangeShapeType="1"/>
            </p:cNvSpPr>
            <p:nvPr/>
          </p:nvSpPr>
          <p:spPr bwMode="auto">
            <a:xfrm>
              <a:off x="4067175" y="2633663"/>
              <a:ext cx="0" cy="64770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40" name="Line 92"/>
            <p:cNvSpPr>
              <a:spLocks noChangeShapeType="1"/>
            </p:cNvSpPr>
            <p:nvPr/>
          </p:nvSpPr>
          <p:spPr bwMode="auto">
            <a:xfrm>
              <a:off x="5724525" y="3489325"/>
              <a:ext cx="0" cy="503237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41" name="Line 93"/>
            <p:cNvSpPr>
              <a:spLocks noChangeShapeType="1"/>
            </p:cNvSpPr>
            <p:nvPr/>
          </p:nvSpPr>
          <p:spPr bwMode="auto">
            <a:xfrm>
              <a:off x="4932363" y="2705100"/>
              <a:ext cx="576263" cy="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42" name="Line 94"/>
            <p:cNvSpPr>
              <a:spLocks noChangeShapeType="1"/>
            </p:cNvSpPr>
            <p:nvPr/>
          </p:nvSpPr>
          <p:spPr bwMode="auto">
            <a:xfrm>
              <a:off x="4932363" y="3497263"/>
              <a:ext cx="576263" cy="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6143" name="Line 95"/>
            <p:cNvSpPr>
              <a:spLocks noChangeShapeType="1"/>
            </p:cNvSpPr>
            <p:nvPr/>
          </p:nvSpPr>
          <p:spPr bwMode="auto">
            <a:xfrm>
              <a:off x="6634163" y="3463925"/>
              <a:ext cx="503238" cy="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51"/>
          <p:cNvGrpSpPr/>
          <p:nvPr/>
        </p:nvGrpSpPr>
        <p:grpSpPr>
          <a:xfrm>
            <a:off x="6382175" y="2042068"/>
            <a:ext cx="4857784" cy="962108"/>
            <a:chOff x="4714876" y="1743006"/>
            <a:chExt cx="3643338" cy="721581"/>
          </a:xfrm>
        </p:grpSpPr>
        <p:sp>
          <p:nvSpPr>
            <p:cNvPr id="48" name="左大括号 47"/>
            <p:cNvSpPr/>
            <p:nvPr/>
          </p:nvSpPr>
          <p:spPr>
            <a:xfrm rot="5400000">
              <a:off x="5572132" y="1357298"/>
              <a:ext cx="250033" cy="1964545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29256" y="1743006"/>
              <a:ext cx="2928958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A</a:t>
              </a: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结点的所有孩子链起来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4" name="组合 54"/>
          <p:cNvGrpSpPr/>
          <p:nvPr/>
        </p:nvGrpSpPr>
        <p:grpSpPr>
          <a:xfrm>
            <a:off x="6001172" y="5813648"/>
            <a:ext cx="4112683" cy="1168405"/>
            <a:chOff x="4429124" y="4643446"/>
            <a:chExt cx="3084512" cy="876304"/>
          </a:xfrm>
        </p:grpSpPr>
        <p:sp>
          <p:nvSpPr>
            <p:cNvPr id="386147" name="Text Box 99"/>
            <p:cNvSpPr txBox="1">
              <a:spLocks noChangeArrowheads="1"/>
            </p:cNvSpPr>
            <p:nvPr/>
          </p:nvSpPr>
          <p:spPr bwMode="auto">
            <a:xfrm>
              <a:off x="4429124" y="5143512"/>
              <a:ext cx="3084512" cy="376238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树的孩子兄弟链存储结构</a:t>
              </a:r>
              <a:endParaRPr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上箭头 53"/>
            <p:cNvSpPr/>
            <p:nvPr/>
          </p:nvSpPr>
          <p:spPr>
            <a:xfrm>
              <a:off x="5715008" y="4643446"/>
              <a:ext cx="214314" cy="428628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1318895" y="1504315"/>
            <a:ext cx="600519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3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孩子兄弟链存储结构          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sp>
        <p:nvSpPr>
          <p:cNvPr id="76" name="TextBox 3"/>
          <p:cNvSpPr txBox="1"/>
          <p:nvPr/>
        </p:nvSpPr>
        <p:spPr>
          <a:xfrm>
            <a:off x="1148715" y="117475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  树的概念 </a:t>
            </a:r>
            <a:endParaRPr sz="3200" b="0">
              <a:ln w="11430"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77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48715" y="999490"/>
            <a:ext cx="38328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7.1.6   树的存储结构</a:t>
            </a:r>
            <a:endParaRPr b="0">
              <a:ln w="11430">
                <a:noFill/>
              </a:ln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1318895" y="1504315"/>
            <a:ext cx="600519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3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孩子兄弟链存储结构          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sp>
        <p:nvSpPr>
          <p:cNvPr id="76" name="TextBox 3"/>
          <p:cNvSpPr txBox="1"/>
          <p:nvPr/>
        </p:nvSpPr>
        <p:spPr>
          <a:xfrm>
            <a:off x="1148715" y="117475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  树的概念 </a:t>
            </a:r>
            <a:endParaRPr sz="3200" b="0">
              <a:ln w="11430"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77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48715" y="999490"/>
            <a:ext cx="38328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7.1.6   树的存储结构</a:t>
            </a:r>
            <a:endParaRPr b="0">
              <a:ln w="11430">
                <a:noFill/>
              </a:ln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408555" y="2407920"/>
            <a:ext cx="5748347" cy="16008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p>
            <a:pPr algn="l"/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struct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tnode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en-US" altLang="zh-CN" sz="180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ElemType data;</a:t>
            </a:r>
            <a:r>
              <a:rPr lang="en-US" altLang="zh-CN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结点的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值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struct tnode *hp;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	</a:t>
            </a:r>
            <a:r>
              <a:rPr lang="en-US" altLang="zh-CN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//指向兄弟</a:t>
            </a:r>
            <a:endParaRPr lang="en-US" altLang="zh-CN" sz="180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180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struct 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tnode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*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vp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 </a:t>
            </a:r>
            <a:r>
              <a:rPr lang="en-US" altLang="zh-CN" sz="18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	</a:t>
            </a:r>
            <a:r>
              <a:rPr lang="en-US" altLang="zh-CN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//指向孩子结点</a:t>
            </a:r>
            <a:endParaRPr lang="zh-CN" altLang="en-US" sz="1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TSBNode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4" name="Group 39"/>
          <p:cNvGrpSpPr/>
          <p:nvPr/>
        </p:nvGrpSpPr>
        <p:grpSpPr bwMode="auto">
          <a:xfrm>
            <a:off x="2190751" y="5056505"/>
            <a:ext cx="4679950" cy="1712913"/>
            <a:chOff x="112" y="2738"/>
            <a:chExt cx="2948" cy="1079"/>
          </a:xfrm>
          <a:scene3d>
            <a:camera prst="perspectiveRight"/>
            <a:lightRig rig="threePt" dir="t"/>
          </a:scene3d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12" y="3566"/>
              <a:ext cx="2948" cy="25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思考题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：该存储结构的优缺点？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 descr="u=3748935793,4067141769&amp;fm=56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48" y="2738"/>
              <a:ext cx="817" cy="817"/>
            </a:xfrm>
            <a:prstGeom prst="rect">
              <a:avLst/>
            </a:prstGeom>
            <a:noFill/>
          </p:spPr>
        </p:pic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264698" y="1989751"/>
            <a:ext cx="6391290" cy="398780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p>
            <a:pPr algn="l"/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孩子兄弟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链存储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中结点的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类型声明如下：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263112" y="4396420"/>
            <a:ext cx="2736850" cy="70675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p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每个结点固定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只有两个指针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域！！！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433695" y="4219258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endParaRPr lang="zh-CN" altLang="zh-CN" sz="18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97295" y="4219258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865495" y="4219258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432108" y="4867910"/>
            <a:ext cx="4318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endParaRPr lang="zh-CN" altLang="zh-CN" sz="18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295708" y="4867910"/>
            <a:ext cx="4318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endParaRPr lang="zh-CN" altLang="zh-CN" sz="18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863908" y="4867910"/>
            <a:ext cx="4318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089458" y="4867910"/>
            <a:ext cx="4318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en-US" altLang="zh-CN" sz="18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953058" y="4867910"/>
            <a:ext cx="4318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521258" y="4867910"/>
            <a:ext cx="431800" cy="360363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432108" y="56600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en-US" altLang="zh-CN" sz="18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295708" y="56600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endParaRPr lang="zh-CN" altLang="zh-CN" sz="18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863908" y="56600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089458" y="56600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endParaRPr lang="zh-CN" altLang="zh-CN" sz="18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953058" y="56600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endParaRPr lang="zh-CN" altLang="zh-CN" sz="1800" b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521258" y="56600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E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745220" y="56600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9608820" y="56600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9177020" y="56600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7089458" y="63712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7953058" y="63712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∧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7521258" y="6371273"/>
            <a:ext cx="431800" cy="360362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G</a:t>
            </a:r>
            <a:endParaRPr lang="en-US" altLang="zh-CN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H="1">
            <a:off x="5647055" y="4396105"/>
            <a:ext cx="1905" cy="492125"/>
          </a:xfrm>
          <a:prstGeom prst="line">
            <a:avLst/>
          </a:prstGeom>
          <a:ln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5648008" y="5012373"/>
            <a:ext cx="0" cy="647700"/>
          </a:xfrm>
          <a:prstGeom prst="lin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7305358" y="5868035"/>
            <a:ext cx="0" cy="503238"/>
          </a:xfrm>
          <a:prstGeom prst="line">
            <a:avLst/>
          </a:prstGeom>
          <a:ln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6513195" y="5083810"/>
            <a:ext cx="576263" cy="0"/>
          </a:xfrm>
          <a:prstGeom prst="line">
            <a:avLst/>
          </a:prstGeom>
          <a:ln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6513195" y="5875973"/>
            <a:ext cx="576263" cy="0"/>
          </a:xfrm>
          <a:prstGeom prst="line">
            <a:avLst/>
          </a:prstGeom>
          <a:ln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8214995" y="5842635"/>
            <a:ext cx="503238" cy="0"/>
          </a:xfrm>
          <a:prstGeom prst="line">
            <a:avLst/>
          </a:prstGeom>
          <a:ln>
            <a:tailEnd type="triangl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/>
          <a:p>
            <a:endParaRPr lang="zh-CN" altLang="en-US" sz="18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>
            <a:off x="4941570" y="3644900"/>
            <a:ext cx="752475" cy="593090"/>
          </a:xfrm>
          <a:prstGeom prst="line">
            <a:avLst/>
          </a:prstGeom>
          <a:ln>
            <a:prstDash val="sysDot"/>
            <a:tailEnd type="triangle" w="med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p>
            <a:endParaRPr lang="zh-CN" alt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5097780" y="3225165"/>
            <a:ext cx="1415415" cy="995045"/>
          </a:xfrm>
          <a:prstGeom prst="line">
            <a:avLst/>
          </a:prstGeom>
          <a:ln>
            <a:prstDash val="sysDot"/>
            <a:tailEnd type="triangle" w="med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4497" y="2180140"/>
            <a:ext cx="9810819" cy="501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665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孩子兄弟链存储结构：</a:t>
            </a:r>
            <a:r>
              <a:rPr lang="en-US" altLang="zh-CN" sz="2665" i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665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个结点的</a:t>
            </a:r>
            <a:r>
              <a:rPr lang="en-US" altLang="zh-CN" sz="2665" i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665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次树有多少个空指针域？</a:t>
            </a:r>
            <a:endParaRPr lang="zh-CN" altLang="en-US" sz="266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5921" y="3236804"/>
            <a:ext cx="6477045" cy="213550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40000" tIns="144000" bIns="144000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总指针域个数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=2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endParaRPr lang="en-US" altLang="zh-CN" sz="2665" i="1" smtClean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非空指针域个数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</a:t>
            </a:r>
            <a:r>
              <a:rPr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分支线数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</a:t>
            </a:r>
            <a:endParaRPr lang="en-US" altLang="zh-CN" sz="2665" smtClean="0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空指针域个数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=2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-(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-1)=</a:t>
            </a:r>
            <a:r>
              <a:rPr lang="en-US" altLang="zh-CN" sz="2665" i="1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+1</a:t>
            </a:r>
            <a:endParaRPr lang="zh-CN" altLang="en-US" sz="2665"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2832060" y="3237212"/>
            <a:ext cx="2307163" cy="2952771"/>
            <a:chOff x="4841892" y="1500174"/>
            <a:chExt cx="2087562" cy="2660650"/>
          </a:xfrm>
        </p:grpSpPr>
        <p:sp>
          <p:nvSpPr>
            <p:cNvPr id="5" name="Oval 8"/>
            <p:cNvSpPr>
              <a:spLocks noChangeArrowheads="1"/>
            </p:cNvSpPr>
            <p:nvPr/>
          </p:nvSpPr>
          <p:spPr bwMode="auto">
            <a:xfrm>
              <a:off x="5994417" y="150017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5489592" y="372902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489592" y="2216137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6497654" y="2216137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841892" y="3008299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5489592" y="3008299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6210317" y="3008299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5713429" y="3438512"/>
              <a:ext cx="1588" cy="2857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" y="180"/>
                </a:cxn>
              </a:cxnLst>
              <a:rect l="0" t="0" r="r" b="b"/>
              <a:pathLst>
                <a:path w="25" h="180">
                  <a:moveTo>
                    <a:pt x="0" y="0"/>
                  </a:moveTo>
                  <a:lnTo>
                    <a:pt x="25" y="180"/>
                  </a:lnTo>
                </a:path>
              </a:pathLst>
            </a:custGeom>
            <a:noFill/>
            <a:ln w="28575" cap="flat" cmpd="sng">
              <a:solidFill>
                <a:srgbClr val="6633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5770579" y="1857362"/>
              <a:ext cx="273050" cy="374650"/>
            </a:xfrm>
            <a:custGeom>
              <a:avLst/>
              <a:gdLst/>
              <a:ahLst/>
              <a:cxnLst>
                <a:cxn ang="0">
                  <a:pos x="172" y="0"/>
                </a:cxn>
                <a:cxn ang="0">
                  <a:pos x="0" y="236"/>
                </a:cxn>
              </a:cxnLst>
              <a:rect l="0" t="0" r="r" b="b"/>
              <a:pathLst>
                <a:path w="172" h="236">
                  <a:moveTo>
                    <a:pt x="172" y="0"/>
                  </a:moveTo>
                  <a:lnTo>
                    <a:pt x="0" y="236"/>
                  </a:lnTo>
                </a:path>
              </a:pathLst>
            </a:custGeom>
            <a:noFill/>
            <a:ln w="28575" cap="flat" cmpd="sng">
              <a:solidFill>
                <a:srgbClr val="6633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6373829" y="1851012"/>
              <a:ext cx="266700" cy="381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240"/>
                </a:cxn>
              </a:cxnLst>
              <a:rect l="0" t="0" r="r" b="b"/>
              <a:pathLst>
                <a:path w="168" h="240">
                  <a:moveTo>
                    <a:pt x="0" y="0"/>
                  </a:moveTo>
                  <a:lnTo>
                    <a:pt x="168" y="240"/>
                  </a:lnTo>
                </a:path>
              </a:pathLst>
            </a:custGeom>
            <a:noFill/>
            <a:ln w="28575" cap="flat" cmpd="sng">
              <a:solidFill>
                <a:srgbClr val="6633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>
              <a:off x="5705492" y="2647937"/>
              <a:ext cx="0" cy="360362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5118117" y="2547924"/>
              <a:ext cx="400050" cy="469900"/>
            </a:xfrm>
            <a:custGeom>
              <a:avLst/>
              <a:gdLst/>
              <a:ahLst/>
              <a:cxnLst>
                <a:cxn ang="0">
                  <a:pos x="252" y="0"/>
                </a:cxn>
                <a:cxn ang="0">
                  <a:pos x="0" y="296"/>
                </a:cxn>
              </a:cxnLst>
              <a:rect l="0" t="0" r="r" b="b"/>
              <a:pathLst>
                <a:path w="252" h="296">
                  <a:moveTo>
                    <a:pt x="252" y="0"/>
                  </a:moveTo>
                  <a:lnTo>
                    <a:pt x="0" y="296"/>
                  </a:lnTo>
                </a:path>
              </a:pathLst>
            </a:custGeom>
            <a:noFill/>
            <a:ln w="28575" cap="flat" cmpd="sng">
              <a:solidFill>
                <a:srgbClr val="6633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5899167" y="2522524"/>
              <a:ext cx="438150" cy="501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" y="316"/>
                </a:cxn>
              </a:cxnLst>
              <a:rect l="0" t="0" r="r" b="b"/>
              <a:pathLst>
                <a:path w="276" h="316">
                  <a:moveTo>
                    <a:pt x="0" y="0"/>
                  </a:moveTo>
                  <a:lnTo>
                    <a:pt x="276" y="316"/>
                  </a:lnTo>
                </a:path>
              </a:pathLst>
            </a:custGeom>
            <a:noFill/>
            <a:ln w="28575" cap="flat" cmpd="sng">
              <a:solidFill>
                <a:srgbClr val="6633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9" name="Text Box 49"/>
          <p:cNvSpPr txBox="1">
            <a:spLocks noChangeArrowheads="1"/>
          </p:cNvSpPr>
          <p:nvPr/>
        </p:nvSpPr>
        <p:spPr bwMode="auto">
          <a:xfrm>
            <a:off x="1318895" y="1504315"/>
            <a:ext cx="600519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3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孩子兄弟链存储结构          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sp>
        <p:nvSpPr>
          <p:cNvPr id="76" name="TextBox 3"/>
          <p:cNvSpPr txBox="1"/>
          <p:nvPr/>
        </p:nvSpPr>
        <p:spPr>
          <a:xfrm>
            <a:off x="1148715" y="117475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  树的概念 </a:t>
            </a:r>
            <a:endParaRPr sz="3200" b="0">
              <a:ln w="11430"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77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48715" y="999490"/>
            <a:ext cx="38328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7.1.6   树的存储结构</a:t>
            </a:r>
            <a:endParaRPr b="0">
              <a:ln w="11430">
                <a:noFill/>
              </a:ln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5"/>
          <p:cNvGrpSpPr/>
          <p:nvPr/>
        </p:nvGrpSpPr>
        <p:grpSpPr>
          <a:xfrm>
            <a:off x="2190723" y="3970293"/>
            <a:ext cx="8298612" cy="2803047"/>
            <a:chOff x="1705627" y="2039655"/>
            <a:chExt cx="6223959" cy="2102285"/>
          </a:xfrm>
        </p:grpSpPr>
        <p:sp>
          <p:nvSpPr>
            <p:cNvPr id="42" name="任意多边形 41"/>
            <p:cNvSpPr/>
            <p:nvPr/>
          </p:nvSpPr>
          <p:spPr>
            <a:xfrm>
              <a:off x="1705627" y="2039655"/>
              <a:ext cx="4688910" cy="2102285"/>
            </a:xfrm>
            <a:custGeom>
              <a:avLst/>
              <a:gdLst>
                <a:gd name="connsiteX0" fmla="*/ 311063 w 4688910"/>
                <a:gd name="connsiteY0" fmla="*/ 189978 h 2102285"/>
                <a:gd name="connsiteX1" fmla="*/ 749474 w 4688910"/>
                <a:gd name="connsiteY1" fmla="*/ 202504 h 2102285"/>
                <a:gd name="connsiteX2" fmla="*/ 1526088 w 4688910"/>
                <a:gd name="connsiteY2" fmla="*/ 215030 h 2102285"/>
                <a:gd name="connsiteX3" fmla="*/ 1663874 w 4688910"/>
                <a:gd name="connsiteY3" fmla="*/ 778701 h 2102285"/>
                <a:gd name="connsiteX4" fmla="*/ 2402910 w 4688910"/>
                <a:gd name="connsiteY4" fmla="*/ 941540 h 2102285"/>
                <a:gd name="connsiteX5" fmla="*/ 4081398 w 4688910"/>
                <a:gd name="connsiteY5" fmla="*/ 916487 h 2102285"/>
                <a:gd name="connsiteX6" fmla="*/ 4432126 w 4688910"/>
                <a:gd name="connsiteY6" fmla="*/ 929013 h 2102285"/>
                <a:gd name="connsiteX7" fmla="*/ 4532335 w 4688910"/>
                <a:gd name="connsiteY7" fmla="*/ 1041748 h 2102285"/>
                <a:gd name="connsiteX8" fmla="*/ 4369496 w 4688910"/>
                <a:gd name="connsiteY8" fmla="*/ 1592893 h 2102285"/>
                <a:gd name="connsiteX9" fmla="*/ 2615852 w 4688910"/>
                <a:gd name="connsiteY9" fmla="*/ 2056356 h 2102285"/>
                <a:gd name="connsiteX10" fmla="*/ 1425880 w 4688910"/>
                <a:gd name="connsiteY10" fmla="*/ 1868466 h 2102285"/>
                <a:gd name="connsiteX11" fmla="*/ 185803 w 4688910"/>
                <a:gd name="connsiteY11" fmla="*/ 1342372 h 2102285"/>
                <a:gd name="connsiteX12" fmla="*/ 311063 w 4688910"/>
                <a:gd name="connsiteY12" fmla="*/ 189978 h 210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88910" h="2102285">
                  <a:moveTo>
                    <a:pt x="311063" y="189978"/>
                  </a:moveTo>
                  <a:cubicBezTo>
                    <a:pt x="405008" y="0"/>
                    <a:pt x="749474" y="202504"/>
                    <a:pt x="749474" y="202504"/>
                  </a:cubicBezTo>
                  <a:cubicBezTo>
                    <a:pt x="951978" y="206679"/>
                    <a:pt x="1373688" y="118997"/>
                    <a:pt x="1526088" y="215030"/>
                  </a:cubicBezTo>
                  <a:cubicBezTo>
                    <a:pt x="1678488" y="311063"/>
                    <a:pt x="1517737" y="657616"/>
                    <a:pt x="1663874" y="778701"/>
                  </a:cubicBezTo>
                  <a:cubicBezTo>
                    <a:pt x="1810011" y="899786"/>
                    <a:pt x="1999989" y="918576"/>
                    <a:pt x="2402910" y="941540"/>
                  </a:cubicBezTo>
                  <a:cubicBezTo>
                    <a:pt x="2805831" y="964504"/>
                    <a:pt x="3743195" y="918575"/>
                    <a:pt x="4081398" y="916487"/>
                  </a:cubicBezTo>
                  <a:cubicBezTo>
                    <a:pt x="4419601" y="914399"/>
                    <a:pt x="4356970" y="908136"/>
                    <a:pt x="4432126" y="929013"/>
                  </a:cubicBezTo>
                  <a:cubicBezTo>
                    <a:pt x="4507282" y="949890"/>
                    <a:pt x="4542773" y="931101"/>
                    <a:pt x="4532335" y="1041748"/>
                  </a:cubicBezTo>
                  <a:cubicBezTo>
                    <a:pt x="4521897" y="1152395"/>
                    <a:pt x="4688910" y="1423792"/>
                    <a:pt x="4369496" y="1592893"/>
                  </a:cubicBezTo>
                  <a:cubicBezTo>
                    <a:pt x="4050082" y="1761994"/>
                    <a:pt x="3106455" y="2010427"/>
                    <a:pt x="2615852" y="2056356"/>
                  </a:cubicBezTo>
                  <a:cubicBezTo>
                    <a:pt x="2125249" y="2102285"/>
                    <a:pt x="1830888" y="1987463"/>
                    <a:pt x="1425880" y="1868466"/>
                  </a:cubicBezTo>
                  <a:cubicBezTo>
                    <a:pt x="1020872" y="1749469"/>
                    <a:pt x="371606" y="1615857"/>
                    <a:pt x="185803" y="1342372"/>
                  </a:cubicBezTo>
                  <a:cubicBezTo>
                    <a:pt x="0" y="1068887"/>
                    <a:pt x="217118" y="379956"/>
                    <a:pt x="311063" y="189978"/>
                  </a:cubicBezTo>
                  <a:close/>
                </a:path>
              </a:pathLst>
            </a:custGeom>
            <a:ln w="28575" cmpd="sng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441518" y="2252132"/>
              <a:ext cx="1357322" cy="5715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C0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43702" y="2571744"/>
              <a:ext cx="1285884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两棵子树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右大括号 44"/>
            <p:cNvSpPr/>
            <p:nvPr/>
          </p:nvSpPr>
          <p:spPr>
            <a:xfrm>
              <a:off x="6357950" y="2285992"/>
              <a:ext cx="214314" cy="100013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2840" y="2002578"/>
            <a:ext cx="1050036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  【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例</a:t>
            </a:r>
            <a:r>
              <a:rPr lang="en-US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7.4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】</a:t>
            </a:r>
            <a:endParaRPr lang="en-US" altLang="zh-CN" sz="2665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以孩子兄弟链作为树的存储结构，设计一个求树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高度的递归算法。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4" name="组合 34"/>
          <p:cNvGrpSpPr/>
          <p:nvPr/>
        </p:nvGrpSpPr>
        <p:grpSpPr>
          <a:xfrm>
            <a:off x="2717449" y="2906085"/>
            <a:ext cx="5283564" cy="3581503"/>
            <a:chOff x="2018363" y="1385815"/>
            <a:chExt cx="4730085" cy="3257631"/>
          </a:xfrm>
        </p:grpSpPr>
        <p:sp>
          <p:nvSpPr>
            <p:cNvPr id="6" name="Rectangle 69"/>
            <p:cNvSpPr>
              <a:spLocks noChangeArrowheads="1"/>
            </p:cNvSpPr>
            <p:nvPr/>
          </p:nvSpPr>
          <p:spPr bwMode="auto">
            <a:xfrm>
              <a:off x="2141523" y="1987559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3005123" y="1987559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Rectangle 71"/>
            <p:cNvSpPr>
              <a:spLocks noChangeArrowheads="1"/>
            </p:cNvSpPr>
            <p:nvPr/>
          </p:nvSpPr>
          <p:spPr bwMode="auto">
            <a:xfrm>
              <a:off x="2573323" y="1987559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Rectangle 72"/>
            <p:cNvSpPr>
              <a:spLocks noChangeArrowheads="1"/>
            </p:cNvSpPr>
            <p:nvPr/>
          </p:nvSpPr>
          <p:spPr bwMode="auto">
            <a:xfrm>
              <a:off x="2139935" y="2779721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ectangle 73"/>
            <p:cNvSpPr>
              <a:spLocks noChangeArrowheads="1"/>
            </p:cNvSpPr>
            <p:nvPr/>
          </p:nvSpPr>
          <p:spPr bwMode="auto">
            <a:xfrm>
              <a:off x="3003535" y="2779721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Rectangle 74"/>
            <p:cNvSpPr>
              <a:spLocks noChangeArrowheads="1"/>
            </p:cNvSpPr>
            <p:nvPr/>
          </p:nvSpPr>
          <p:spPr bwMode="auto">
            <a:xfrm>
              <a:off x="2571735" y="2779721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Rectangle 75"/>
            <p:cNvSpPr>
              <a:spLocks noChangeArrowheads="1"/>
            </p:cNvSpPr>
            <p:nvPr/>
          </p:nvSpPr>
          <p:spPr bwMode="auto">
            <a:xfrm>
              <a:off x="3797285" y="2779721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Rectangle 76"/>
            <p:cNvSpPr>
              <a:spLocks noChangeArrowheads="1"/>
            </p:cNvSpPr>
            <p:nvPr/>
          </p:nvSpPr>
          <p:spPr bwMode="auto">
            <a:xfrm>
              <a:off x="4660885" y="2779721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Rectangle 77"/>
            <p:cNvSpPr>
              <a:spLocks noChangeArrowheads="1"/>
            </p:cNvSpPr>
            <p:nvPr/>
          </p:nvSpPr>
          <p:spPr bwMode="auto">
            <a:xfrm>
              <a:off x="4229085" y="2779721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Rectangle 78"/>
            <p:cNvSpPr>
              <a:spLocks noChangeArrowheads="1"/>
            </p:cNvSpPr>
            <p:nvPr/>
          </p:nvSpPr>
          <p:spPr bwMode="auto">
            <a:xfrm>
              <a:off x="2139935" y="35718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Rectangle 79"/>
            <p:cNvSpPr>
              <a:spLocks noChangeArrowheads="1"/>
            </p:cNvSpPr>
            <p:nvPr/>
          </p:nvSpPr>
          <p:spPr bwMode="auto">
            <a:xfrm>
              <a:off x="3003535" y="35718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Rectangle 80"/>
            <p:cNvSpPr>
              <a:spLocks noChangeArrowheads="1"/>
            </p:cNvSpPr>
            <p:nvPr/>
          </p:nvSpPr>
          <p:spPr bwMode="auto">
            <a:xfrm>
              <a:off x="2571735" y="35718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Rectangle 81"/>
            <p:cNvSpPr>
              <a:spLocks noChangeArrowheads="1"/>
            </p:cNvSpPr>
            <p:nvPr/>
          </p:nvSpPr>
          <p:spPr bwMode="auto">
            <a:xfrm>
              <a:off x="3797285" y="35718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Rectangle 82"/>
            <p:cNvSpPr>
              <a:spLocks noChangeArrowheads="1"/>
            </p:cNvSpPr>
            <p:nvPr/>
          </p:nvSpPr>
          <p:spPr bwMode="auto">
            <a:xfrm>
              <a:off x="4660885" y="35718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Rectangle 83"/>
            <p:cNvSpPr>
              <a:spLocks noChangeArrowheads="1"/>
            </p:cNvSpPr>
            <p:nvPr/>
          </p:nvSpPr>
          <p:spPr bwMode="auto">
            <a:xfrm>
              <a:off x="4229085" y="35718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Rectangle 84"/>
            <p:cNvSpPr>
              <a:spLocks noChangeArrowheads="1"/>
            </p:cNvSpPr>
            <p:nvPr/>
          </p:nvSpPr>
          <p:spPr bwMode="auto">
            <a:xfrm>
              <a:off x="5453048" y="35718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Rectangle 85"/>
            <p:cNvSpPr>
              <a:spLocks noChangeArrowheads="1"/>
            </p:cNvSpPr>
            <p:nvPr/>
          </p:nvSpPr>
          <p:spPr bwMode="auto">
            <a:xfrm>
              <a:off x="6316648" y="35718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Rectangle 86"/>
            <p:cNvSpPr>
              <a:spLocks noChangeArrowheads="1"/>
            </p:cNvSpPr>
            <p:nvPr/>
          </p:nvSpPr>
          <p:spPr bwMode="auto">
            <a:xfrm>
              <a:off x="5884848" y="35718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Rectangle 87"/>
            <p:cNvSpPr>
              <a:spLocks noChangeArrowheads="1"/>
            </p:cNvSpPr>
            <p:nvPr/>
          </p:nvSpPr>
          <p:spPr bwMode="auto">
            <a:xfrm>
              <a:off x="3797285" y="42830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Rectangle 88"/>
            <p:cNvSpPr>
              <a:spLocks noChangeArrowheads="1"/>
            </p:cNvSpPr>
            <p:nvPr/>
          </p:nvSpPr>
          <p:spPr bwMode="auto">
            <a:xfrm>
              <a:off x="4660885" y="42830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Rectangle 89"/>
            <p:cNvSpPr>
              <a:spLocks noChangeArrowheads="1"/>
            </p:cNvSpPr>
            <p:nvPr/>
          </p:nvSpPr>
          <p:spPr bwMode="auto">
            <a:xfrm>
              <a:off x="4229085" y="4283084"/>
              <a:ext cx="431800" cy="3603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Line 90"/>
            <p:cNvSpPr>
              <a:spLocks noChangeShapeType="1"/>
            </p:cNvSpPr>
            <p:nvPr/>
          </p:nvSpPr>
          <p:spPr bwMode="auto">
            <a:xfrm>
              <a:off x="2355835" y="2132021"/>
              <a:ext cx="0" cy="64770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Line 91"/>
            <p:cNvSpPr>
              <a:spLocks noChangeShapeType="1"/>
            </p:cNvSpPr>
            <p:nvPr/>
          </p:nvSpPr>
          <p:spPr bwMode="auto">
            <a:xfrm>
              <a:off x="2355835" y="2924184"/>
              <a:ext cx="0" cy="64770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Line 92"/>
            <p:cNvSpPr>
              <a:spLocks noChangeShapeType="1"/>
            </p:cNvSpPr>
            <p:nvPr/>
          </p:nvSpPr>
          <p:spPr bwMode="auto">
            <a:xfrm>
              <a:off x="4013185" y="3779846"/>
              <a:ext cx="0" cy="503237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Line 93"/>
            <p:cNvSpPr>
              <a:spLocks noChangeShapeType="1"/>
            </p:cNvSpPr>
            <p:nvPr/>
          </p:nvSpPr>
          <p:spPr bwMode="auto">
            <a:xfrm>
              <a:off x="3221023" y="2995621"/>
              <a:ext cx="576263" cy="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Line 94"/>
            <p:cNvSpPr>
              <a:spLocks noChangeShapeType="1"/>
            </p:cNvSpPr>
            <p:nvPr/>
          </p:nvSpPr>
          <p:spPr bwMode="auto">
            <a:xfrm>
              <a:off x="3221023" y="3787784"/>
              <a:ext cx="576263" cy="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Line 95"/>
            <p:cNvSpPr>
              <a:spLocks noChangeShapeType="1"/>
            </p:cNvSpPr>
            <p:nvPr/>
          </p:nvSpPr>
          <p:spPr bwMode="auto">
            <a:xfrm>
              <a:off x="4922823" y="3754446"/>
              <a:ext cx="503238" cy="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18363" y="1385815"/>
              <a:ext cx="357190" cy="41874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b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endParaRPr lang="en-US" altLang="zh-CN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2377957" y="1774421"/>
              <a:ext cx="50784" cy="22564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35" name="Text Box 49"/>
          <p:cNvSpPr txBox="1">
            <a:spLocks noChangeArrowheads="1"/>
          </p:cNvSpPr>
          <p:nvPr/>
        </p:nvSpPr>
        <p:spPr bwMode="auto">
          <a:xfrm>
            <a:off x="1318895" y="1504315"/>
            <a:ext cx="600519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3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孩子兄弟链存储结构          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sp>
        <p:nvSpPr>
          <p:cNvPr id="76" name="TextBox 3"/>
          <p:cNvSpPr txBox="1"/>
          <p:nvPr/>
        </p:nvSpPr>
        <p:spPr>
          <a:xfrm>
            <a:off x="1148715" y="117475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  树的概念 </a:t>
            </a:r>
            <a:endParaRPr sz="3200" b="0">
              <a:ln w="11430"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77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48715" y="999490"/>
            <a:ext cx="38328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7.1.6   树的存储结构</a:t>
            </a:r>
            <a:endParaRPr b="0">
              <a:ln w="11430">
                <a:noFill/>
              </a:ln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687538" y="4690009"/>
            <a:ext cx="6191293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设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f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(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)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为树</a:t>
            </a:r>
            <a:r>
              <a:rPr lang="en-US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t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的高度，其递归模型如下：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943234" y="5517397"/>
            <a:ext cx="5429287" cy="99814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组合 54"/>
          <p:cNvGrpSpPr/>
          <p:nvPr/>
        </p:nvGrpSpPr>
        <p:grpSpPr>
          <a:xfrm>
            <a:off x="5576121" y="1706907"/>
            <a:ext cx="4394928" cy="2652152"/>
            <a:chOff x="1418680" y="582630"/>
            <a:chExt cx="3296196" cy="1989114"/>
          </a:xfrm>
        </p:grpSpPr>
        <p:sp>
          <p:nvSpPr>
            <p:cNvPr id="6" name="Rectangle 69"/>
            <p:cNvSpPr>
              <a:spLocks noChangeArrowheads="1"/>
            </p:cNvSpPr>
            <p:nvPr/>
          </p:nvSpPr>
          <p:spPr bwMode="auto">
            <a:xfrm>
              <a:off x="1644372" y="1078807"/>
              <a:ext cx="361745" cy="29714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" name="Rectangle 70"/>
            <p:cNvSpPr>
              <a:spLocks noChangeArrowheads="1"/>
            </p:cNvSpPr>
            <p:nvPr/>
          </p:nvSpPr>
          <p:spPr bwMode="auto">
            <a:xfrm>
              <a:off x="2367861" y="1078807"/>
              <a:ext cx="361745" cy="29714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Rectangle 71"/>
            <p:cNvSpPr>
              <a:spLocks noChangeArrowheads="1"/>
            </p:cNvSpPr>
            <p:nvPr/>
          </p:nvSpPr>
          <p:spPr bwMode="auto">
            <a:xfrm>
              <a:off x="2006117" y="1078807"/>
              <a:ext cx="361745" cy="29714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Line 90"/>
            <p:cNvSpPr>
              <a:spLocks noChangeShapeType="1"/>
            </p:cNvSpPr>
            <p:nvPr/>
          </p:nvSpPr>
          <p:spPr bwMode="auto">
            <a:xfrm>
              <a:off x="1823914" y="1258213"/>
              <a:ext cx="0" cy="720000"/>
            </a:xfrm>
            <a:prstGeom prst="line">
              <a:avLst/>
            </a:prstGeom>
            <a:ln>
              <a:solidFill>
                <a:srgbClr val="FF0000"/>
              </a:solidFill>
              <a:tailEnd type="triangle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Line 93"/>
            <p:cNvSpPr>
              <a:spLocks noChangeShapeType="1"/>
            </p:cNvSpPr>
            <p:nvPr/>
          </p:nvSpPr>
          <p:spPr bwMode="auto">
            <a:xfrm>
              <a:off x="1857356" y="1928802"/>
              <a:ext cx="1080000" cy="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86679" y="582630"/>
              <a:ext cx="299239" cy="34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t</a:t>
              </a:r>
              <a:endParaRPr lang="en-US" altLang="zh-CN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 rot="16200000" flipH="1">
              <a:off x="1683771" y="887940"/>
              <a:ext cx="303469" cy="991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等腰三角形 45"/>
            <p:cNvSpPr/>
            <p:nvPr/>
          </p:nvSpPr>
          <p:spPr>
            <a:xfrm>
              <a:off x="1470022" y="1928802"/>
              <a:ext cx="714380" cy="642942"/>
            </a:xfrm>
            <a:prstGeom prst="triangl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18680" y="1480078"/>
              <a:ext cx="500066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13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vp</a:t>
              </a:r>
              <a:endParaRPr lang="en-US" altLang="zh-CN" sz="213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43108" y="1916660"/>
              <a:ext cx="500066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13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hp</a:t>
              </a:r>
              <a:endParaRPr lang="en-US" altLang="zh-CN" sz="213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>
              <a:off x="2623078" y="1928802"/>
              <a:ext cx="714380" cy="642942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1" name="Line 93"/>
            <p:cNvSpPr>
              <a:spLocks noChangeShapeType="1"/>
            </p:cNvSpPr>
            <p:nvPr/>
          </p:nvSpPr>
          <p:spPr bwMode="auto">
            <a:xfrm>
              <a:off x="3021562" y="1928802"/>
              <a:ext cx="1080000" cy="0"/>
            </a:xfrm>
            <a:prstGeom prst="line">
              <a:avLst/>
            </a:prstGeom>
            <a:ln>
              <a:tailEnd type="triangle" w="med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28992" y="1928802"/>
              <a:ext cx="500066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13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hp</a:t>
              </a:r>
              <a:endParaRPr lang="en-US" altLang="zh-CN" sz="213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204762" y="1621852"/>
              <a:ext cx="510114" cy="43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32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878917" y="1143847"/>
            <a:ext cx="542882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65" spc="3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基本结构：</a:t>
            </a:r>
            <a:endParaRPr lang="zh-CN" altLang="en-US" sz="2665" spc="3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49"/>
          <p:cNvSpPr txBox="1">
            <a:spLocks noChangeArrowheads="1"/>
          </p:cNvSpPr>
          <p:nvPr/>
        </p:nvSpPr>
        <p:spPr bwMode="auto">
          <a:xfrm>
            <a:off x="1318895" y="1504315"/>
            <a:ext cx="600519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3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、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孩子兄弟链存储结构          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sp>
        <p:nvSpPr>
          <p:cNvPr id="76" name="TextBox 3"/>
          <p:cNvSpPr txBox="1"/>
          <p:nvPr/>
        </p:nvSpPr>
        <p:spPr>
          <a:xfrm>
            <a:off x="1148715" y="117475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  树的概念 </a:t>
            </a:r>
            <a:endParaRPr sz="3200" b="0">
              <a:ln w="11430"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77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48715" y="999490"/>
            <a:ext cx="38328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7.1.6   树的存储结构</a:t>
            </a:r>
            <a:endParaRPr b="0">
              <a:ln w="11430">
                <a:noFill/>
              </a:ln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pic>
        <p:nvPicPr>
          <p:cNvPr id="4" name="图片 3" descr="white-male-1834085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99845" y="2132965"/>
            <a:ext cx="3750945" cy="3750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33500" y="1461558"/>
            <a:ext cx="9447107" cy="16154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92000" bIns="19200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思考题：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请你列出几个现实生活中属于树形结构的数据。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860013" y="3508786"/>
            <a:ext cx="5715040" cy="3057229"/>
            <a:chOff x="1714480" y="2071678"/>
            <a:chExt cx="4286280" cy="2292922"/>
          </a:xfrm>
        </p:grpSpPr>
        <p:sp>
          <p:nvSpPr>
            <p:cNvPr id="5" name="TextBox 4"/>
            <p:cNvSpPr txBox="1"/>
            <p:nvPr/>
          </p:nvSpPr>
          <p:spPr>
            <a:xfrm>
              <a:off x="3643306" y="2071678"/>
              <a:ext cx="857256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43372" y="3000372"/>
              <a:ext cx="1000132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湖北省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72132" y="3000372"/>
              <a:ext cx="428628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71868" y="3988362"/>
              <a:ext cx="1000132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武汉市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00562" y="3988362"/>
              <a:ext cx="571504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箭头连接符 17"/>
            <p:cNvCxnSpPr>
              <a:endCxn id="16" idx="0"/>
            </p:cNvCxnSpPr>
            <p:nvPr/>
          </p:nvCxnSpPr>
          <p:spPr>
            <a:xfrm rot="5400000">
              <a:off x="4006567" y="3422929"/>
              <a:ext cx="630800" cy="500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endCxn id="17" idx="0"/>
            </p:cNvCxnSpPr>
            <p:nvPr/>
          </p:nvCxnSpPr>
          <p:spPr>
            <a:xfrm rot="16200000" flipH="1">
              <a:off x="4363757" y="3565805"/>
              <a:ext cx="630800" cy="2143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285984" y="3000372"/>
              <a:ext cx="1000132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广东省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57554" y="3000372"/>
              <a:ext cx="785818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14480" y="3988362"/>
              <a:ext cx="1000132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广州市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3174" y="3988362"/>
              <a:ext cx="571504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箭头连接符 23"/>
            <p:cNvCxnSpPr>
              <a:endCxn id="22" idx="0"/>
            </p:cNvCxnSpPr>
            <p:nvPr/>
          </p:nvCxnSpPr>
          <p:spPr>
            <a:xfrm rot="5400000">
              <a:off x="2149179" y="3422929"/>
              <a:ext cx="630800" cy="500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endCxn id="23" idx="0"/>
            </p:cNvCxnSpPr>
            <p:nvPr/>
          </p:nvCxnSpPr>
          <p:spPr>
            <a:xfrm rot="16200000" flipH="1">
              <a:off x="2506369" y="3565805"/>
              <a:ext cx="630800" cy="2143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5" idx="2"/>
              <a:endCxn id="20" idx="0"/>
            </p:cNvCxnSpPr>
            <p:nvPr/>
          </p:nvCxnSpPr>
          <p:spPr>
            <a:xfrm flipH="1">
              <a:off x="2786059" y="2447976"/>
              <a:ext cx="1285875" cy="55245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5" idx="2"/>
              <a:endCxn id="7" idx="0"/>
            </p:cNvCxnSpPr>
            <p:nvPr/>
          </p:nvCxnSpPr>
          <p:spPr>
            <a:xfrm>
              <a:off x="4071934" y="2447976"/>
              <a:ext cx="571500" cy="55245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5" idx="2"/>
              <a:endCxn id="8" idx="0"/>
            </p:cNvCxnSpPr>
            <p:nvPr/>
          </p:nvCxnSpPr>
          <p:spPr>
            <a:xfrm>
              <a:off x="4071934" y="2447976"/>
              <a:ext cx="1714500" cy="55245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10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4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7.1.1   树的定义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3"/>
          <p:cNvSpPr txBox="1"/>
          <p:nvPr/>
        </p:nvSpPr>
        <p:spPr>
          <a:xfrm>
            <a:off x="1148715" y="117475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  树的概念 </a:t>
            </a:r>
            <a:endParaRPr sz="3200" b="0">
              <a:ln w="11430"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77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48715" y="999490"/>
            <a:ext cx="38328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7.1.6   树的存储结构</a:t>
            </a:r>
            <a:endParaRPr b="0">
              <a:ln w="11430">
                <a:noFill/>
              </a:ln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71270" y="1973580"/>
            <a:ext cx="9757410" cy="47910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16000" tIns="180000" bIns="180000" rtlCol="0">
            <a:spAutoFit/>
          </a:bodyPr>
          <a:p>
            <a:pPr algn="l"/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</a:t>
            </a:r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TreeHeight2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(TSBNode *t)</a:t>
            </a:r>
            <a:endParaRPr lang="zh-CN" altLang="en-US" sz="180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TSBNode *p;</a:t>
            </a:r>
            <a:endParaRPr 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h,maxh=0;</a:t>
            </a:r>
            <a:endParaRPr 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if (t==NULL) return 0;</a:t>
            </a:r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空树返回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zh-CN" altLang="en-US" sz="180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else</a:t>
            </a:r>
            <a:endParaRPr lang="zh-CN" altLang="en-US" sz="180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{  p=t-&gt;vp;	</a:t>
            </a:r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//指向第1个孩子结点</a:t>
            </a:r>
            <a:endParaRPr lang="en-US" sz="180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while (p!=NULL)	</a:t>
            </a:r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//扫描t的所有子树</a:t>
            </a:r>
            <a:endParaRPr lang="en-US" sz="180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{  h=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TreeHeight2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(p);</a:t>
            </a:r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//求出p子树的高度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if (maxh&lt;h) maxh=h;	</a:t>
            </a:r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//求所有子树的最大高度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p=p-&gt;hp;</a:t>
            </a:r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//继续处理t的其他子树</a:t>
            </a:r>
            <a:endParaRPr lang="zh-CN" altLang="en-US" sz="180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}</a:t>
            </a:r>
            <a:endParaRPr lang="zh-CN" altLang="en-US" sz="180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return(maxh+1);	</a:t>
            </a:r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//返回maxh+1</a:t>
            </a:r>
            <a:endParaRPr lang="en-US" sz="180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 smtClean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zh-CN" altLang="en-US" sz="180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775749" y="1541759"/>
            <a:ext cx="2500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递归算法：</a:t>
            </a:r>
            <a:endParaRPr lang="zh-CN" altLang="en-US" sz="20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052195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本课件版权归清华大学出版社所有，仅提供教师教学使用，其他用途一律视为侵权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1027"/>
          <p:cNvSpPr txBox="1">
            <a:spLocks noChangeArrowheads="1"/>
          </p:cNvSpPr>
          <p:nvPr/>
        </p:nvSpPr>
        <p:spPr bwMode="auto">
          <a:xfrm>
            <a:off x="1103592" y="1579648"/>
            <a:ext cx="10572824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（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1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）树形表示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法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:</a:t>
            </a:r>
            <a:endParaRPr kumimoji="1" lang="en-US" altLang="zh-CN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95793" y="2705523"/>
            <a:ext cx="5088467" cy="3073400"/>
            <a:chOff x="1692275" y="2276475"/>
            <a:chExt cx="3816350" cy="2305050"/>
          </a:xfrm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sp>
          <p:nvSpPr>
            <p:cNvPr id="1071" name="Freeform 47"/>
            <p:cNvSpPr/>
            <p:nvPr/>
          </p:nvSpPr>
          <p:spPr bwMode="auto">
            <a:xfrm>
              <a:off x="1931988" y="3286124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72" name="Freeform 48"/>
            <p:cNvSpPr/>
            <p:nvPr/>
          </p:nvSpPr>
          <p:spPr bwMode="auto">
            <a:xfrm>
              <a:off x="2357422" y="3248024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3060700" y="2276475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2052638" y="2925763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3060700" y="2925763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4068763" y="29257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1692275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241141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30607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30607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37084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64" name="Oval 40"/>
            <p:cNvSpPr>
              <a:spLocks noChangeArrowheads="1"/>
            </p:cNvSpPr>
            <p:nvPr/>
          </p:nvSpPr>
          <p:spPr bwMode="auto">
            <a:xfrm>
              <a:off x="450056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65" name="Oval 41"/>
            <p:cNvSpPr>
              <a:spLocks noChangeArrowheads="1"/>
            </p:cNvSpPr>
            <p:nvPr/>
          </p:nvSpPr>
          <p:spPr bwMode="auto">
            <a:xfrm>
              <a:off x="39243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66" name="Oval 42"/>
            <p:cNvSpPr>
              <a:spLocks noChangeArrowheads="1"/>
            </p:cNvSpPr>
            <p:nvPr/>
          </p:nvSpPr>
          <p:spPr bwMode="auto">
            <a:xfrm>
              <a:off x="4505325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67" name="Oval 43"/>
            <p:cNvSpPr>
              <a:spLocks noChangeArrowheads="1"/>
            </p:cNvSpPr>
            <p:nvPr/>
          </p:nvSpPr>
          <p:spPr bwMode="auto">
            <a:xfrm>
              <a:off x="5148263" y="42211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1068" name="Line 44"/>
            <p:cNvSpPr>
              <a:spLocks noChangeShapeType="1"/>
            </p:cNvSpPr>
            <p:nvPr/>
          </p:nvSpPr>
          <p:spPr bwMode="auto">
            <a:xfrm flipH="1">
              <a:off x="2357421" y="2493963"/>
              <a:ext cx="703278" cy="434971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69" name="Line 45"/>
            <p:cNvSpPr>
              <a:spLocks noChangeShapeType="1"/>
            </p:cNvSpPr>
            <p:nvPr/>
          </p:nvSpPr>
          <p:spPr bwMode="auto">
            <a:xfrm>
              <a:off x="3238500" y="2636838"/>
              <a:ext cx="0" cy="288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0" name="Line 46"/>
            <p:cNvSpPr>
              <a:spLocks noChangeShapeType="1"/>
            </p:cNvSpPr>
            <p:nvPr/>
          </p:nvSpPr>
          <p:spPr bwMode="auto">
            <a:xfrm>
              <a:off x="3430588" y="2522538"/>
              <a:ext cx="647700" cy="5032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3" name="Line 49"/>
            <p:cNvSpPr>
              <a:spLocks noChangeShapeType="1"/>
            </p:cNvSpPr>
            <p:nvPr/>
          </p:nvSpPr>
          <p:spPr bwMode="auto">
            <a:xfrm>
              <a:off x="3243263" y="3319463"/>
              <a:ext cx="0" cy="252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4" name="Line 50"/>
            <p:cNvSpPr>
              <a:spLocks noChangeShapeType="1"/>
            </p:cNvSpPr>
            <p:nvPr/>
          </p:nvSpPr>
          <p:spPr bwMode="auto">
            <a:xfrm>
              <a:off x="3243263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5" name="Freeform 51"/>
            <p:cNvSpPr/>
            <p:nvPr/>
          </p:nvSpPr>
          <p:spPr bwMode="auto">
            <a:xfrm>
              <a:off x="3940175" y="3271838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76" name="Freeform 52"/>
            <p:cNvSpPr/>
            <p:nvPr/>
          </p:nvSpPr>
          <p:spPr bwMode="auto">
            <a:xfrm>
              <a:off x="4379913" y="3243263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077" name="Line 53"/>
            <p:cNvSpPr>
              <a:spLocks noChangeShapeType="1"/>
            </p:cNvSpPr>
            <p:nvPr/>
          </p:nvSpPr>
          <p:spPr bwMode="auto">
            <a:xfrm flipH="1">
              <a:off x="4184650" y="3862388"/>
              <a:ext cx="360363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8" name="Line 54"/>
            <p:cNvSpPr>
              <a:spLocks noChangeShapeType="1"/>
            </p:cNvSpPr>
            <p:nvPr/>
          </p:nvSpPr>
          <p:spPr bwMode="auto">
            <a:xfrm>
              <a:off x="4687888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9" name="Freeform 55"/>
            <p:cNvSpPr/>
            <p:nvPr/>
          </p:nvSpPr>
          <p:spPr bwMode="auto">
            <a:xfrm>
              <a:off x="4827588" y="3843338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080" name="Text Box 56"/>
          <p:cNvSpPr txBox="1">
            <a:spLocks noChangeArrowheads="1"/>
          </p:cNvSpPr>
          <p:nvPr/>
        </p:nvSpPr>
        <p:spPr bwMode="auto">
          <a:xfrm>
            <a:off x="4577907" y="6145969"/>
            <a:ext cx="2603492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逻辑结构表示</a:t>
            </a:r>
            <a:r>
              <a:rPr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endParaRPr lang="en-US" alt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69303" y="2181013"/>
            <a:ext cx="7642860" cy="501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一棵倒置的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树表示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树结构，非常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直观和形象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4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7.1.2   树的（逻辑）表示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5" name="Text Box 55"/>
          <p:cNvSpPr txBox="1">
            <a:spLocks noChangeArrowheads="1"/>
          </p:cNvSpPr>
          <p:nvPr/>
        </p:nvSpPr>
        <p:spPr bwMode="auto">
          <a:xfrm>
            <a:off x="1198840" y="1482696"/>
            <a:ext cx="10668075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（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2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）文氏图表示法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:</a:t>
            </a:r>
            <a:endParaRPr kumimoji="1" lang="en-US" alt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Bold" panose="020B0800000000000000" charset="-122"/>
            </a:endParaRPr>
          </a:p>
        </p:txBody>
      </p:sp>
      <p:sp>
        <p:nvSpPr>
          <p:cNvPr id="51282" name="Text Box 82"/>
          <p:cNvSpPr txBox="1">
            <a:spLocks noChangeArrowheads="1"/>
          </p:cNvSpPr>
          <p:nvPr/>
        </p:nvSpPr>
        <p:spPr bwMode="auto">
          <a:xfrm>
            <a:off x="2423554" y="6454794"/>
            <a:ext cx="2419332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逻辑结构表示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51283" name="Group 83"/>
          <p:cNvGrpSpPr/>
          <p:nvPr/>
        </p:nvGrpSpPr>
        <p:grpSpPr bwMode="auto">
          <a:xfrm>
            <a:off x="1617133" y="2563707"/>
            <a:ext cx="4158827" cy="3876887"/>
            <a:chOff x="158" y="935"/>
            <a:chExt cx="2812" cy="2631"/>
          </a:xfrm>
        </p:grpSpPr>
        <p:sp>
          <p:nvSpPr>
            <p:cNvPr id="51284" name="Oval 84"/>
            <p:cNvSpPr>
              <a:spLocks noChangeArrowheads="1"/>
            </p:cNvSpPr>
            <p:nvPr/>
          </p:nvSpPr>
          <p:spPr bwMode="auto">
            <a:xfrm>
              <a:off x="158" y="935"/>
              <a:ext cx="2812" cy="263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b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285" name="Text Box 85"/>
            <p:cNvSpPr txBox="1">
              <a:spLocks noChangeArrowheads="1"/>
            </p:cNvSpPr>
            <p:nvPr/>
          </p:nvSpPr>
          <p:spPr bwMode="auto">
            <a:xfrm>
              <a:off x="929" y="1162"/>
              <a:ext cx="226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286" name="Oval 86"/>
            <p:cNvSpPr>
              <a:spLocks noChangeArrowheads="1"/>
            </p:cNvSpPr>
            <p:nvPr/>
          </p:nvSpPr>
          <p:spPr bwMode="auto">
            <a:xfrm>
              <a:off x="248" y="1706"/>
              <a:ext cx="862" cy="10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b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287" name="Oval 87"/>
            <p:cNvSpPr>
              <a:spLocks noChangeArrowheads="1"/>
            </p:cNvSpPr>
            <p:nvPr/>
          </p:nvSpPr>
          <p:spPr bwMode="auto">
            <a:xfrm>
              <a:off x="338" y="2206"/>
              <a:ext cx="272" cy="226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288" name="Oval 88"/>
            <p:cNvSpPr>
              <a:spLocks noChangeArrowheads="1"/>
            </p:cNvSpPr>
            <p:nvPr/>
          </p:nvSpPr>
          <p:spPr bwMode="auto">
            <a:xfrm>
              <a:off x="747" y="2206"/>
              <a:ext cx="272" cy="226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289" name="Text Box 89"/>
            <p:cNvSpPr txBox="1">
              <a:spLocks noChangeArrowheads="1"/>
            </p:cNvSpPr>
            <p:nvPr/>
          </p:nvSpPr>
          <p:spPr bwMode="auto">
            <a:xfrm>
              <a:off x="520" y="1888"/>
              <a:ext cx="227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290" name="Oval 90"/>
            <p:cNvSpPr>
              <a:spLocks noChangeArrowheads="1"/>
            </p:cNvSpPr>
            <p:nvPr/>
          </p:nvSpPr>
          <p:spPr bwMode="auto">
            <a:xfrm>
              <a:off x="1155" y="1479"/>
              <a:ext cx="680" cy="163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b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291" name="Text Box 91"/>
            <p:cNvSpPr txBox="1">
              <a:spLocks noChangeArrowheads="1"/>
            </p:cNvSpPr>
            <p:nvPr/>
          </p:nvSpPr>
          <p:spPr bwMode="auto">
            <a:xfrm>
              <a:off x="1380" y="1661"/>
              <a:ext cx="18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292" name="Oval 92"/>
            <p:cNvSpPr>
              <a:spLocks noChangeArrowheads="1"/>
            </p:cNvSpPr>
            <p:nvPr/>
          </p:nvSpPr>
          <p:spPr bwMode="auto">
            <a:xfrm>
              <a:off x="1290" y="1978"/>
              <a:ext cx="408" cy="99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b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293" name="Text Box 93"/>
            <p:cNvSpPr txBox="1">
              <a:spLocks noChangeArrowheads="1"/>
            </p:cNvSpPr>
            <p:nvPr/>
          </p:nvSpPr>
          <p:spPr bwMode="auto">
            <a:xfrm>
              <a:off x="1378" y="2108"/>
              <a:ext cx="18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294" name="Oval 94"/>
            <p:cNvSpPr>
              <a:spLocks noChangeArrowheads="1"/>
            </p:cNvSpPr>
            <p:nvPr/>
          </p:nvSpPr>
          <p:spPr bwMode="auto">
            <a:xfrm>
              <a:off x="1380" y="2522"/>
              <a:ext cx="227" cy="273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295" name="Oval 95"/>
            <p:cNvSpPr>
              <a:spLocks noChangeArrowheads="1"/>
            </p:cNvSpPr>
            <p:nvPr/>
          </p:nvSpPr>
          <p:spPr bwMode="auto">
            <a:xfrm>
              <a:off x="1927" y="1389"/>
              <a:ext cx="816" cy="176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b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296" name="Oval 96"/>
            <p:cNvSpPr>
              <a:spLocks noChangeArrowheads="1"/>
            </p:cNvSpPr>
            <p:nvPr/>
          </p:nvSpPr>
          <p:spPr bwMode="auto">
            <a:xfrm>
              <a:off x="2063" y="1888"/>
              <a:ext cx="589" cy="11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b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297" name="Oval 97"/>
            <p:cNvSpPr>
              <a:spLocks noChangeArrowheads="1"/>
            </p:cNvSpPr>
            <p:nvPr/>
          </p:nvSpPr>
          <p:spPr bwMode="auto">
            <a:xfrm>
              <a:off x="2385" y="1620"/>
              <a:ext cx="182" cy="227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298" name="Text Box 98"/>
            <p:cNvSpPr txBox="1">
              <a:spLocks noChangeArrowheads="1"/>
            </p:cNvSpPr>
            <p:nvPr/>
          </p:nvSpPr>
          <p:spPr bwMode="auto">
            <a:xfrm>
              <a:off x="2108" y="1570"/>
              <a:ext cx="23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299" name="Oval 99"/>
            <p:cNvSpPr>
              <a:spLocks noChangeArrowheads="1"/>
            </p:cNvSpPr>
            <p:nvPr/>
          </p:nvSpPr>
          <p:spPr bwMode="auto">
            <a:xfrm>
              <a:off x="2380" y="2296"/>
              <a:ext cx="182" cy="227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300" name="Oval 100"/>
            <p:cNvSpPr>
              <a:spLocks noChangeArrowheads="1"/>
            </p:cNvSpPr>
            <p:nvPr/>
          </p:nvSpPr>
          <p:spPr bwMode="auto">
            <a:xfrm>
              <a:off x="2108" y="2523"/>
              <a:ext cx="182" cy="227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301" name="Oval 101"/>
            <p:cNvSpPr>
              <a:spLocks noChangeArrowheads="1"/>
            </p:cNvSpPr>
            <p:nvPr/>
          </p:nvSpPr>
          <p:spPr bwMode="auto">
            <a:xfrm>
              <a:off x="2335" y="2659"/>
              <a:ext cx="182" cy="227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302" name="Text Box 102"/>
            <p:cNvSpPr txBox="1">
              <a:spLocks noChangeArrowheads="1"/>
            </p:cNvSpPr>
            <p:nvPr/>
          </p:nvSpPr>
          <p:spPr bwMode="auto">
            <a:xfrm>
              <a:off x="2153" y="2114"/>
              <a:ext cx="227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b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1303" name="AutoShape 103"/>
          <p:cNvSpPr>
            <a:spLocks noChangeArrowheads="1"/>
          </p:cNvSpPr>
          <p:nvPr/>
        </p:nvSpPr>
        <p:spPr bwMode="auto">
          <a:xfrm>
            <a:off x="5999904" y="4202849"/>
            <a:ext cx="1143008" cy="384000"/>
          </a:xfrm>
          <a:prstGeom prst="leftRightArrow">
            <a:avLst>
              <a:gd name="adj1" fmla="val 50000"/>
              <a:gd name="adj2" fmla="val 64248"/>
            </a:avLst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sz="3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083213" y="3028527"/>
            <a:ext cx="4315460" cy="2843107"/>
            <a:chOff x="1692275" y="2276475"/>
            <a:chExt cx="3816350" cy="2305050"/>
          </a:xfrm>
        </p:grpSpPr>
        <p:sp>
          <p:nvSpPr>
            <p:cNvPr id="52" name="Freeform 47"/>
            <p:cNvSpPr/>
            <p:nvPr/>
          </p:nvSpPr>
          <p:spPr bwMode="auto">
            <a:xfrm>
              <a:off x="1931988" y="3286124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Freeform 48"/>
            <p:cNvSpPr/>
            <p:nvPr/>
          </p:nvSpPr>
          <p:spPr bwMode="auto">
            <a:xfrm>
              <a:off x="2357422" y="3248024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Oval 31"/>
            <p:cNvSpPr>
              <a:spLocks noChangeArrowheads="1"/>
            </p:cNvSpPr>
            <p:nvPr/>
          </p:nvSpPr>
          <p:spPr bwMode="auto">
            <a:xfrm>
              <a:off x="3060700" y="2276475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Oval 32"/>
            <p:cNvSpPr>
              <a:spLocks noChangeArrowheads="1"/>
            </p:cNvSpPr>
            <p:nvPr/>
          </p:nvSpPr>
          <p:spPr bwMode="auto">
            <a:xfrm>
              <a:off x="2052638" y="2925763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Oval 33"/>
            <p:cNvSpPr>
              <a:spLocks noChangeArrowheads="1"/>
            </p:cNvSpPr>
            <p:nvPr/>
          </p:nvSpPr>
          <p:spPr bwMode="auto">
            <a:xfrm>
              <a:off x="3060700" y="2925763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Oval 34"/>
            <p:cNvSpPr>
              <a:spLocks noChangeArrowheads="1"/>
            </p:cNvSpPr>
            <p:nvPr/>
          </p:nvSpPr>
          <p:spPr bwMode="auto">
            <a:xfrm>
              <a:off x="4068763" y="29257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8" name="Oval 35"/>
            <p:cNvSpPr>
              <a:spLocks noChangeArrowheads="1"/>
            </p:cNvSpPr>
            <p:nvPr/>
          </p:nvSpPr>
          <p:spPr bwMode="auto">
            <a:xfrm>
              <a:off x="1692275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Oval 36"/>
            <p:cNvSpPr>
              <a:spLocks noChangeArrowheads="1"/>
            </p:cNvSpPr>
            <p:nvPr/>
          </p:nvSpPr>
          <p:spPr bwMode="auto">
            <a:xfrm>
              <a:off x="241141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0" name="Oval 37"/>
            <p:cNvSpPr>
              <a:spLocks noChangeArrowheads="1"/>
            </p:cNvSpPr>
            <p:nvPr/>
          </p:nvSpPr>
          <p:spPr bwMode="auto">
            <a:xfrm>
              <a:off x="30607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1" name="Oval 38"/>
            <p:cNvSpPr>
              <a:spLocks noChangeArrowheads="1"/>
            </p:cNvSpPr>
            <p:nvPr/>
          </p:nvSpPr>
          <p:spPr bwMode="auto">
            <a:xfrm>
              <a:off x="30607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Oval 39"/>
            <p:cNvSpPr>
              <a:spLocks noChangeArrowheads="1"/>
            </p:cNvSpPr>
            <p:nvPr/>
          </p:nvSpPr>
          <p:spPr bwMode="auto">
            <a:xfrm>
              <a:off x="37084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Oval 40"/>
            <p:cNvSpPr>
              <a:spLocks noChangeArrowheads="1"/>
            </p:cNvSpPr>
            <p:nvPr/>
          </p:nvSpPr>
          <p:spPr bwMode="auto">
            <a:xfrm>
              <a:off x="450056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Oval 41"/>
            <p:cNvSpPr>
              <a:spLocks noChangeArrowheads="1"/>
            </p:cNvSpPr>
            <p:nvPr/>
          </p:nvSpPr>
          <p:spPr bwMode="auto">
            <a:xfrm>
              <a:off x="39243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Oval 42"/>
            <p:cNvSpPr>
              <a:spLocks noChangeArrowheads="1"/>
            </p:cNvSpPr>
            <p:nvPr/>
          </p:nvSpPr>
          <p:spPr bwMode="auto">
            <a:xfrm>
              <a:off x="4505325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6" name="Oval 43"/>
            <p:cNvSpPr>
              <a:spLocks noChangeArrowheads="1"/>
            </p:cNvSpPr>
            <p:nvPr/>
          </p:nvSpPr>
          <p:spPr bwMode="auto">
            <a:xfrm>
              <a:off x="5148263" y="42211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7" name="Line 44"/>
            <p:cNvSpPr>
              <a:spLocks noChangeShapeType="1"/>
            </p:cNvSpPr>
            <p:nvPr/>
          </p:nvSpPr>
          <p:spPr bwMode="auto">
            <a:xfrm flipH="1">
              <a:off x="2365353" y="2493963"/>
              <a:ext cx="695346" cy="51592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Line 45"/>
            <p:cNvSpPr>
              <a:spLocks noChangeShapeType="1"/>
            </p:cNvSpPr>
            <p:nvPr/>
          </p:nvSpPr>
          <p:spPr bwMode="auto">
            <a:xfrm>
              <a:off x="3238500" y="2636838"/>
              <a:ext cx="0" cy="288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Line 46"/>
            <p:cNvSpPr>
              <a:spLocks noChangeShapeType="1"/>
            </p:cNvSpPr>
            <p:nvPr/>
          </p:nvSpPr>
          <p:spPr bwMode="auto">
            <a:xfrm>
              <a:off x="3430588" y="2522538"/>
              <a:ext cx="647700" cy="5032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Line 49"/>
            <p:cNvSpPr>
              <a:spLocks noChangeShapeType="1"/>
            </p:cNvSpPr>
            <p:nvPr/>
          </p:nvSpPr>
          <p:spPr bwMode="auto">
            <a:xfrm>
              <a:off x="3243263" y="3306763"/>
              <a:ext cx="0" cy="252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Line 50"/>
            <p:cNvSpPr>
              <a:spLocks noChangeShapeType="1"/>
            </p:cNvSpPr>
            <p:nvPr/>
          </p:nvSpPr>
          <p:spPr bwMode="auto">
            <a:xfrm>
              <a:off x="3243263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Freeform 51"/>
            <p:cNvSpPr/>
            <p:nvPr/>
          </p:nvSpPr>
          <p:spPr bwMode="auto">
            <a:xfrm>
              <a:off x="3940175" y="3271838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reeform 52"/>
            <p:cNvSpPr/>
            <p:nvPr/>
          </p:nvSpPr>
          <p:spPr bwMode="auto">
            <a:xfrm>
              <a:off x="4379913" y="3243263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4" name="Line 53"/>
            <p:cNvSpPr>
              <a:spLocks noChangeShapeType="1"/>
            </p:cNvSpPr>
            <p:nvPr/>
          </p:nvSpPr>
          <p:spPr bwMode="auto">
            <a:xfrm flipH="1">
              <a:off x="4184650" y="3862388"/>
              <a:ext cx="360363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5" name="Line 54"/>
            <p:cNvSpPr>
              <a:spLocks noChangeShapeType="1"/>
            </p:cNvSpPr>
            <p:nvPr/>
          </p:nvSpPr>
          <p:spPr bwMode="auto">
            <a:xfrm>
              <a:off x="4687888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6" name="Freeform 55"/>
            <p:cNvSpPr/>
            <p:nvPr/>
          </p:nvSpPr>
          <p:spPr bwMode="auto">
            <a:xfrm>
              <a:off x="4827588" y="3843338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306446" y="1963208"/>
            <a:ext cx="6625590" cy="5422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使用集合以及集合的包含关系描述树结构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4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7.1.2   树的（逻辑）表示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857213" y="1437189"/>
            <a:ext cx="10042636" cy="5422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（</a:t>
            </a:r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3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）凹入表示法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: 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使用线段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伸缩关系描述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树结构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1" lang="zh-CN" altLang="en-US" sz="2665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261" name="Text Box 37"/>
          <p:cNvSpPr txBox="1">
            <a:spLocks noChangeArrowheads="1"/>
          </p:cNvSpPr>
          <p:nvPr/>
        </p:nvSpPr>
        <p:spPr bwMode="auto">
          <a:xfrm>
            <a:off x="2771111" y="6293299"/>
            <a:ext cx="2476517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逻辑结构表示</a:t>
            </a:r>
            <a:r>
              <a:rPr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3</a:t>
            </a:r>
            <a:endParaRPr lang="en-US" altLang="zh-CN" sz="266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sp>
        <p:nvSpPr>
          <p:cNvPr id="52288" name="AutoShape 64"/>
          <p:cNvSpPr>
            <a:spLocks noChangeArrowheads="1"/>
          </p:cNvSpPr>
          <p:nvPr/>
        </p:nvSpPr>
        <p:spPr bwMode="auto">
          <a:xfrm>
            <a:off x="5906344" y="4292173"/>
            <a:ext cx="1145123" cy="384000"/>
          </a:xfrm>
          <a:prstGeom prst="leftRightArrow">
            <a:avLst>
              <a:gd name="adj1" fmla="val 50000"/>
              <a:gd name="adj2" fmla="val 64248"/>
            </a:avLst>
          </a:prstGeom>
          <a:ln>
            <a:tailEnd type="none" w="med" len="lg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sz="3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7238585" y="2719481"/>
            <a:ext cx="4572032" cy="2857520"/>
            <a:chOff x="1692275" y="2276475"/>
            <a:chExt cx="3816350" cy="2305050"/>
          </a:xfrm>
        </p:grpSpPr>
        <p:sp>
          <p:nvSpPr>
            <p:cNvPr id="59" name="Freeform 47"/>
            <p:cNvSpPr/>
            <p:nvPr/>
          </p:nvSpPr>
          <p:spPr bwMode="auto">
            <a:xfrm>
              <a:off x="1931988" y="3286124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0" name="Freeform 48"/>
            <p:cNvSpPr/>
            <p:nvPr/>
          </p:nvSpPr>
          <p:spPr bwMode="auto">
            <a:xfrm>
              <a:off x="2357422" y="3248024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1" name="Oval 31"/>
            <p:cNvSpPr>
              <a:spLocks noChangeArrowheads="1"/>
            </p:cNvSpPr>
            <p:nvPr/>
          </p:nvSpPr>
          <p:spPr bwMode="auto">
            <a:xfrm>
              <a:off x="3060700" y="2276475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Oval 32"/>
            <p:cNvSpPr>
              <a:spLocks noChangeArrowheads="1"/>
            </p:cNvSpPr>
            <p:nvPr/>
          </p:nvSpPr>
          <p:spPr bwMode="auto">
            <a:xfrm>
              <a:off x="2052638" y="2925763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Oval 33"/>
            <p:cNvSpPr>
              <a:spLocks noChangeArrowheads="1"/>
            </p:cNvSpPr>
            <p:nvPr/>
          </p:nvSpPr>
          <p:spPr bwMode="auto">
            <a:xfrm>
              <a:off x="3060700" y="2925763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Oval 34"/>
            <p:cNvSpPr>
              <a:spLocks noChangeArrowheads="1"/>
            </p:cNvSpPr>
            <p:nvPr/>
          </p:nvSpPr>
          <p:spPr bwMode="auto">
            <a:xfrm>
              <a:off x="4068763" y="29257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Oval 35"/>
            <p:cNvSpPr>
              <a:spLocks noChangeArrowheads="1"/>
            </p:cNvSpPr>
            <p:nvPr/>
          </p:nvSpPr>
          <p:spPr bwMode="auto">
            <a:xfrm>
              <a:off x="1692275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6" name="Oval 36"/>
            <p:cNvSpPr>
              <a:spLocks noChangeArrowheads="1"/>
            </p:cNvSpPr>
            <p:nvPr/>
          </p:nvSpPr>
          <p:spPr bwMode="auto">
            <a:xfrm>
              <a:off x="241141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7" name="Oval 37"/>
            <p:cNvSpPr>
              <a:spLocks noChangeArrowheads="1"/>
            </p:cNvSpPr>
            <p:nvPr/>
          </p:nvSpPr>
          <p:spPr bwMode="auto">
            <a:xfrm>
              <a:off x="30607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8" name="Oval 38"/>
            <p:cNvSpPr>
              <a:spLocks noChangeArrowheads="1"/>
            </p:cNvSpPr>
            <p:nvPr/>
          </p:nvSpPr>
          <p:spPr bwMode="auto">
            <a:xfrm>
              <a:off x="30607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69" name="Oval 39"/>
            <p:cNvSpPr>
              <a:spLocks noChangeArrowheads="1"/>
            </p:cNvSpPr>
            <p:nvPr/>
          </p:nvSpPr>
          <p:spPr bwMode="auto">
            <a:xfrm>
              <a:off x="37084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0" name="Oval 40"/>
            <p:cNvSpPr>
              <a:spLocks noChangeArrowheads="1"/>
            </p:cNvSpPr>
            <p:nvPr/>
          </p:nvSpPr>
          <p:spPr bwMode="auto">
            <a:xfrm>
              <a:off x="450056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1" name="Oval 41"/>
            <p:cNvSpPr>
              <a:spLocks noChangeArrowheads="1"/>
            </p:cNvSpPr>
            <p:nvPr/>
          </p:nvSpPr>
          <p:spPr bwMode="auto">
            <a:xfrm>
              <a:off x="39243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2" name="Oval 42"/>
            <p:cNvSpPr>
              <a:spLocks noChangeArrowheads="1"/>
            </p:cNvSpPr>
            <p:nvPr/>
          </p:nvSpPr>
          <p:spPr bwMode="auto">
            <a:xfrm>
              <a:off x="4505325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3" name="Oval 43"/>
            <p:cNvSpPr>
              <a:spLocks noChangeArrowheads="1"/>
            </p:cNvSpPr>
            <p:nvPr/>
          </p:nvSpPr>
          <p:spPr bwMode="auto">
            <a:xfrm>
              <a:off x="5148263" y="42211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74" name="Line 44"/>
            <p:cNvSpPr>
              <a:spLocks noChangeShapeType="1"/>
            </p:cNvSpPr>
            <p:nvPr/>
          </p:nvSpPr>
          <p:spPr bwMode="auto">
            <a:xfrm flipH="1">
              <a:off x="2357421" y="2493963"/>
              <a:ext cx="703278" cy="434971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5" name="Line 45"/>
            <p:cNvSpPr>
              <a:spLocks noChangeShapeType="1"/>
            </p:cNvSpPr>
            <p:nvPr/>
          </p:nvSpPr>
          <p:spPr bwMode="auto">
            <a:xfrm>
              <a:off x="3238500" y="2636838"/>
              <a:ext cx="0" cy="288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6" name="Line 46"/>
            <p:cNvSpPr>
              <a:spLocks noChangeShapeType="1"/>
            </p:cNvSpPr>
            <p:nvPr/>
          </p:nvSpPr>
          <p:spPr bwMode="auto">
            <a:xfrm>
              <a:off x="3430588" y="2522538"/>
              <a:ext cx="647700" cy="5032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7" name="Line 49"/>
            <p:cNvSpPr>
              <a:spLocks noChangeShapeType="1"/>
            </p:cNvSpPr>
            <p:nvPr/>
          </p:nvSpPr>
          <p:spPr bwMode="auto">
            <a:xfrm>
              <a:off x="3243263" y="3319463"/>
              <a:ext cx="0" cy="252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8" name="Line 50"/>
            <p:cNvSpPr>
              <a:spLocks noChangeShapeType="1"/>
            </p:cNvSpPr>
            <p:nvPr/>
          </p:nvSpPr>
          <p:spPr bwMode="auto">
            <a:xfrm>
              <a:off x="3243263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9" name="Freeform 51"/>
            <p:cNvSpPr/>
            <p:nvPr/>
          </p:nvSpPr>
          <p:spPr bwMode="auto">
            <a:xfrm>
              <a:off x="3940175" y="3271838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0" name="Freeform 52"/>
            <p:cNvSpPr/>
            <p:nvPr/>
          </p:nvSpPr>
          <p:spPr bwMode="auto">
            <a:xfrm>
              <a:off x="4379913" y="3243263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1" name="Line 53"/>
            <p:cNvSpPr>
              <a:spLocks noChangeShapeType="1"/>
            </p:cNvSpPr>
            <p:nvPr/>
          </p:nvSpPr>
          <p:spPr bwMode="auto">
            <a:xfrm flipH="1">
              <a:off x="4184650" y="3862388"/>
              <a:ext cx="360363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Line 54"/>
            <p:cNvSpPr>
              <a:spLocks noChangeShapeType="1"/>
            </p:cNvSpPr>
            <p:nvPr/>
          </p:nvSpPr>
          <p:spPr bwMode="auto">
            <a:xfrm>
              <a:off x="4687888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3" name="Freeform 55"/>
            <p:cNvSpPr/>
            <p:nvPr/>
          </p:nvSpPr>
          <p:spPr bwMode="auto">
            <a:xfrm>
              <a:off x="4827588" y="3843338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162050" y="2015490"/>
            <a:ext cx="4381500" cy="4360551"/>
            <a:chOff x="357158" y="1142984"/>
            <a:chExt cx="3286148" cy="5026057"/>
          </a:xfrm>
        </p:grpSpPr>
        <p:sp>
          <p:nvSpPr>
            <p:cNvPr id="34" name="TextBox 33"/>
            <p:cNvSpPr txBox="1"/>
            <p:nvPr/>
          </p:nvSpPr>
          <p:spPr>
            <a:xfrm>
              <a:off x="357158" y="1142984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714348" y="1214422"/>
              <a:ext cx="2928958" cy="21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0034" y="1500174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835306" y="1571612"/>
              <a:ext cx="2808000" cy="216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85786" y="1948898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1123306" y="1948898"/>
              <a:ext cx="2520000" cy="216000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5786" y="2337334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1123306" y="2337334"/>
              <a:ext cx="2520000" cy="216000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0034" y="2664380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835306" y="2735818"/>
              <a:ext cx="2808000" cy="216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85786" y="3113104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1123306" y="3113104"/>
              <a:ext cx="2520000" cy="216000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28662" y="3449096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1303306" y="3520534"/>
              <a:ext cx="2340000" cy="216000"/>
            </a:xfrm>
            <a:prstGeom prst="rect">
              <a:avLst/>
            </a:prstGeom>
            <a:blipFill>
              <a:blip r:embed="rId1" cstate="print"/>
              <a:tile tx="0" ty="0" sx="100000" sy="100000" flip="none" algn="tl"/>
            </a:blip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00034" y="3837532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835306" y="3908970"/>
              <a:ext cx="2808000" cy="216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85786" y="4256112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1123306" y="4256112"/>
              <a:ext cx="2520000" cy="216000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5786" y="4624452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1123306" y="4624452"/>
              <a:ext cx="2520000" cy="216000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28662" y="4951498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1303306" y="5022936"/>
              <a:ext cx="2340000" cy="216000"/>
            </a:xfrm>
            <a:prstGeom prst="rect">
              <a:avLst/>
            </a:prstGeom>
            <a:blipFill>
              <a:blip r:embed="rId1" cstate="print"/>
              <a:tile tx="0" ty="0" sx="100000" sy="100000" flip="none" algn="tl"/>
            </a:blip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28662" y="5327324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1303306" y="5398762"/>
              <a:ext cx="2340000" cy="216000"/>
            </a:xfrm>
            <a:prstGeom prst="rect">
              <a:avLst/>
            </a:prstGeom>
            <a:blipFill>
              <a:blip r:embed="rId1" cstate="print"/>
              <a:tile tx="0" ty="0" sx="100000" sy="100000" flip="none" algn="tl"/>
            </a:blip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28662" y="5684514"/>
              <a:ext cx="428628" cy="48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1303306" y="5755952"/>
              <a:ext cx="2340000" cy="216000"/>
            </a:xfrm>
            <a:prstGeom prst="rect">
              <a:avLst/>
            </a:prstGeom>
            <a:blipFill>
              <a:blip r:embed="rId1" cstate="print"/>
              <a:tile tx="0" ty="0" sx="100000" sy="100000" flip="none" algn="tl"/>
            </a:blip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7.1.2   树的（逻辑）表示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2" name="Text Box 36"/>
          <p:cNvSpPr txBox="1">
            <a:spLocks noChangeArrowheads="1"/>
          </p:cNvSpPr>
          <p:nvPr/>
        </p:nvSpPr>
        <p:spPr bwMode="auto">
          <a:xfrm>
            <a:off x="815340" y="1410971"/>
            <a:ext cx="8807472" cy="13233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（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4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）括号表示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法</a:t>
            </a:r>
            <a:r>
              <a:rPr kumimoji="1" lang="en-US" altLang="zh-CN" sz="26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rPr>
              <a:t>: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用一个字符串表示树。</a:t>
            </a:r>
            <a:endParaRPr kumimoji="1" lang="en-US" altLang="zh-CN" sz="2665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665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    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基本形式：根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(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子树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1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，子树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2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…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，子树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m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)</a:t>
            </a:r>
            <a:endParaRPr kumimoji="1" lang="en-US" altLang="zh-CN" sz="2665" b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103080" y="2768163"/>
            <a:ext cx="5088467" cy="3073400"/>
            <a:chOff x="1692275" y="2276475"/>
            <a:chExt cx="3816350" cy="2305050"/>
          </a:xfrm>
        </p:grpSpPr>
        <p:sp>
          <p:nvSpPr>
            <p:cNvPr id="33" name="Freeform 47"/>
            <p:cNvSpPr/>
            <p:nvPr/>
          </p:nvSpPr>
          <p:spPr bwMode="auto">
            <a:xfrm>
              <a:off x="1931988" y="3286124"/>
              <a:ext cx="211120" cy="30003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144"/>
                </a:cxn>
              </a:cxnLst>
              <a:rect l="0" t="0" r="r" b="b"/>
              <a:pathLst>
                <a:path w="121" h="144">
                  <a:moveTo>
                    <a:pt x="121" y="0"/>
                  </a:moveTo>
                  <a:lnTo>
                    <a:pt x="0" y="144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Freeform 48"/>
            <p:cNvSpPr/>
            <p:nvPr/>
          </p:nvSpPr>
          <p:spPr bwMode="auto">
            <a:xfrm>
              <a:off x="2357422" y="3248024"/>
              <a:ext cx="214314" cy="3238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5" y="147"/>
                </a:cxn>
              </a:cxnLst>
              <a:rect l="0" t="0" r="r" b="b"/>
              <a:pathLst>
                <a:path w="115" h="147">
                  <a:moveTo>
                    <a:pt x="0" y="0"/>
                  </a:moveTo>
                  <a:lnTo>
                    <a:pt x="115" y="147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>
              <a:off x="3060700" y="2276475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A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2052638" y="2925763"/>
              <a:ext cx="360362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B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3060700" y="2925763"/>
              <a:ext cx="360363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C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Oval 34"/>
            <p:cNvSpPr>
              <a:spLocks noChangeArrowheads="1"/>
            </p:cNvSpPr>
            <p:nvPr/>
          </p:nvSpPr>
          <p:spPr bwMode="auto">
            <a:xfrm>
              <a:off x="4068763" y="29257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D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1692275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E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Oval 36"/>
            <p:cNvSpPr>
              <a:spLocks noChangeArrowheads="1"/>
            </p:cNvSpPr>
            <p:nvPr/>
          </p:nvSpPr>
          <p:spPr bwMode="auto">
            <a:xfrm>
              <a:off x="241141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Oval 37"/>
            <p:cNvSpPr>
              <a:spLocks noChangeArrowheads="1"/>
            </p:cNvSpPr>
            <p:nvPr/>
          </p:nvSpPr>
          <p:spPr bwMode="auto">
            <a:xfrm>
              <a:off x="30607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G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30607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J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Oval 39"/>
            <p:cNvSpPr>
              <a:spLocks noChangeArrowheads="1"/>
            </p:cNvSpPr>
            <p:nvPr/>
          </p:nvSpPr>
          <p:spPr bwMode="auto">
            <a:xfrm>
              <a:off x="3708400" y="35734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H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4" name="Oval 40"/>
            <p:cNvSpPr>
              <a:spLocks noChangeArrowheads="1"/>
            </p:cNvSpPr>
            <p:nvPr/>
          </p:nvSpPr>
          <p:spPr bwMode="auto">
            <a:xfrm>
              <a:off x="4500563" y="35734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3924300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K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4505325" y="4221163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L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5148263" y="4221163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M</a:t>
              </a:r>
              <a:endParaRPr lang="en-US" altLang="zh-CN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Line 44"/>
            <p:cNvSpPr>
              <a:spLocks noChangeShapeType="1"/>
            </p:cNvSpPr>
            <p:nvPr/>
          </p:nvSpPr>
          <p:spPr bwMode="auto">
            <a:xfrm flipH="1">
              <a:off x="2335217" y="2493963"/>
              <a:ext cx="725482" cy="496892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Line 45"/>
            <p:cNvSpPr>
              <a:spLocks noChangeShapeType="1"/>
            </p:cNvSpPr>
            <p:nvPr/>
          </p:nvSpPr>
          <p:spPr bwMode="auto">
            <a:xfrm>
              <a:off x="3238500" y="2636838"/>
              <a:ext cx="0" cy="288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Line 46"/>
            <p:cNvSpPr>
              <a:spLocks noChangeShapeType="1"/>
            </p:cNvSpPr>
            <p:nvPr/>
          </p:nvSpPr>
          <p:spPr bwMode="auto">
            <a:xfrm>
              <a:off x="3430588" y="2522538"/>
              <a:ext cx="647700" cy="5032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Line 49"/>
            <p:cNvSpPr>
              <a:spLocks noChangeShapeType="1"/>
            </p:cNvSpPr>
            <p:nvPr/>
          </p:nvSpPr>
          <p:spPr bwMode="auto">
            <a:xfrm>
              <a:off x="3243263" y="3319463"/>
              <a:ext cx="0" cy="2520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3243263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3940175" y="3271838"/>
              <a:ext cx="220663" cy="301625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90"/>
                </a:cxn>
              </a:cxnLst>
              <a:rect l="0" t="0" r="r" b="b"/>
              <a:pathLst>
                <a:path w="139" h="190">
                  <a:moveTo>
                    <a:pt x="139" y="0"/>
                  </a:moveTo>
                  <a:lnTo>
                    <a:pt x="0" y="19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4379913" y="3243263"/>
              <a:ext cx="265112" cy="330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7" y="208"/>
                </a:cxn>
              </a:cxnLst>
              <a:rect l="0" t="0" r="r" b="b"/>
              <a:pathLst>
                <a:path w="167" h="208">
                  <a:moveTo>
                    <a:pt x="0" y="0"/>
                  </a:moveTo>
                  <a:lnTo>
                    <a:pt x="167" y="20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Line 53"/>
            <p:cNvSpPr>
              <a:spLocks noChangeShapeType="1"/>
            </p:cNvSpPr>
            <p:nvPr/>
          </p:nvSpPr>
          <p:spPr bwMode="auto">
            <a:xfrm flipH="1">
              <a:off x="4184650" y="3862388"/>
              <a:ext cx="360363" cy="3587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4687888" y="3933825"/>
              <a:ext cx="0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4827588" y="3843338"/>
              <a:ext cx="4476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2" y="246"/>
                </a:cxn>
              </a:cxnLst>
              <a:rect l="0" t="0" r="r" b="b"/>
              <a:pathLst>
                <a:path w="282" h="246">
                  <a:moveTo>
                    <a:pt x="0" y="0"/>
                  </a:moveTo>
                  <a:lnTo>
                    <a:pt x="282" y="246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0000" name="Text Box 64"/>
          <p:cNvSpPr txBox="1">
            <a:spLocks noChangeArrowheads="1"/>
          </p:cNvSpPr>
          <p:nvPr/>
        </p:nvSpPr>
        <p:spPr bwMode="auto">
          <a:xfrm>
            <a:off x="4194791" y="6195496"/>
            <a:ext cx="7905763" cy="501650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665" b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A(</a:t>
            </a:r>
            <a:r>
              <a:rPr lang="en-US" altLang="zh-CN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B(E</a:t>
            </a:r>
            <a:r>
              <a:rPr lang="zh-CN" altLang="en-US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F)</a:t>
            </a:r>
            <a:r>
              <a:rPr lang="zh-CN" altLang="en-US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C(G(J))</a:t>
            </a:r>
            <a:r>
              <a:rPr lang="zh-CN" altLang="en-US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D(H</a:t>
            </a:r>
            <a:r>
              <a:rPr lang="zh-CN" altLang="en-US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I(K</a:t>
            </a:r>
            <a:r>
              <a:rPr lang="zh-CN" altLang="en-US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L</a:t>
            </a:r>
            <a:r>
              <a:rPr lang="zh-CN" altLang="en-US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665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</a:t>
            </a:r>
            <a:r>
              <a:rPr lang="en-US" altLang="zh-CN" sz="2665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))</a:t>
            </a:r>
            <a:r>
              <a:rPr lang="en-US" altLang="zh-CN" sz="2665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endParaRPr lang="en-US" altLang="zh-CN" sz="2665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8" name="上弧形箭头 57"/>
          <p:cNvSpPr/>
          <p:nvPr/>
        </p:nvSpPr>
        <p:spPr>
          <a:xfrm rot="2593145">
            <a:off x="7212081" y="4268369"/>
            <a:ext cx="2190765" cy="762005"/>
          </a:xfrm>
          <a:prstGeom prst="curved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8715" y="117475"/>
            <a:ext cx="3832860" cy="1342390"/>
            <a:chOff x="1809" y="185"/>
            <a:chExt cx="6036" cy="2114"/>
          </a:xfrm>
        </p:grpSpPr>
        <p:sp>
          <p:nvSpPr>
            <p:cNvPr id="9" name="TextBox 3"/>
            <p:cNvSpPr txBox="1"/>
            <p:nvPr/>
          </p:nvSpPr>
          <p:spPr>
            <a:xfrm>
              <a:off x="1809" y="185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  树的概念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  <p:sp>
          <p:nvSpPr>
            <p:cNvPr id="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7.1.2   树的（逻辑）表示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MDY2MjQwNzI0OTM0YTU2NzllMzQyZjJkMjRkOWNhZjQifQ=="/>
  <p:tag name="KSO_WPP_MARK_KEY" val="8a43c260-0066-4a40-9932-3f49f14c911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1"/>
          </a:solidFill>
          <a:miter lim="800000"/>
        </a:ln>
      </a:spPr>
      <a:bodyPr wrap="none"/>
      <a:lstStyle>
        <a:defPPr>
          <a:defRPr>
            <a:latin typeface="Consolas" panose="020B0609020204030204" pitchFamily="49" charset="0"/>
            <a:cs typeface="Consolas" panose="020B0609020204030204" pitchFamily="49" charset="0"/>
          </a:defRPr>
        </a:defPPr>
      </a:lstStyle>
    </a:spDef>
    <a:lnDef>
      <a:spPr>
        <a:ln w="28575">
          <a:solidFill>
            <a:srgbClr val="7030A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6869</Words>
  <Application>WPS 演示</Application>
  <PresentationFormat>全屏显示(4:3)</PresentationFormat>
  <Paragraphs>1839</Paragraphs>
  <Slides>51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77" baseType="lpstr">
      <vt:lpstr>Arial</vt:lpstr>
      <vt:lpstr>宋体</vt:lpstr>
      <vt:lpstr>Wingdings</vt:lpstr>
      <vt:lpstr>Times New Roman</vt:lpstr>
      <vt:lpstr>楷体_GB2312</vt:lpstr>
      <vt:lpstr>新宋体</vt:lpstr>
      <vt:lpstr>Consolas</vt:lpstr>
      <vt:lpstr>思源黑体 CN Heavy</vt:lpstr>
      <vt:lpstr>Wingdings 2</vt:lpstr>
      <vt:lpstr>黑体</vt:lpstr>
      <vt:lpstr>楷体</vt:lpstr>
      <vt:lpstr>微软雅黑</vt:lpstr>
      <vt:lpstr>思源黑体 CN Bold</vt:lpstr>
      <vt:lpstr>Wingdings</vt:lpstr>
      <vt:lpstr>方正启体简体</vt:lpstr>
      <vt:lpstr>Calibri</vt:lpstr>
      <vt:lpstr>Arial Unicode MS</vt:lpstr>
      <vt:lpstr>Clarendon Lt BT</vt:lpstr>
      <vt:lpstr>Segoe Print</vt:lpstr>
      <vt:lpstr>方正楷体_GB2312</vt:lpstr>
      <vt:lpstr>华文中宋</vt:lpstr>
      <vt:lpstr>Symbol</vt:lpstr>
      <vt:lpstr>Symbol</vt:lpstr>
      <vt:lpstr>仿宋</vt:lpstr>
      <vt:lpstr>Office 主题</vt:lpstr>
      <vt:lpstr>Equations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CC</cp:lastModifiedBy>
  <cp:revision>1050</cp:revision>
  <dcterms:created xsi:type="dcterms:W3CDTF">2004-04-08T11:59:00Z</dcterms:created>
  <dcterms:modified xsi:type="dcterms:W3CDTF">2022-06-27T03:16:01Z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94B41E67819D4B3E88E84972543C7CB7</vt:lpwstr>
  </property>
  <property fmtid="{D5CDD505-2E9C-101B-9397-08002B2CF9AE}" pid="3" name="KSOProductBuildVer">
    <vt:lpwstr>2052-11.1.0.11830</vt:lpwstr>
  </property>
</Properties>
</file>